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87" r:id="rId5"/>
    <p:sldId id="280" r:id="rId6"/>
    <p:sldId id="281" r:id="rId7"/>
    <p:sldId id="282" r:id="rId8"/>
    <p:sldId id="273" r:id="rId9"/>
    <p:sldId id="274" r:id="rId10"/>
    <p:sldId id="284" r:id="rId11"/>
    <p:sldId id="285" r:id="rId12"/>
    <p:sldId id="286" r:id="rId13"/>
    <p:sldId id="261" r:id="rId14"/>
    <p:sldId id="267" r:id="rId15"/>
    <p:sldId id="268" r:id="rId16"/>
    <p:sldId id="269" r:id="rId17"/>
    <p:sldId id="270" r:id="rId18"/>
    <p:sldId id="271" r:id="rId19"/>
    <p:sldId id="276" r:id="rId20"/>
    <p:sldId id="272" r:id="rId21"/>
    <p:sldId id="277" r:id="rId22"/>
    <p:sldId id="278" r:id="rId23"/>
    <p:sldId id="266" r:id="rId24"/>
    <p:sldId id="288" r:id="rId25"/>
    <p:sldId id="289" r:id="rId26"/>
    <p:sldId id="291" r:id="rId27"/>
    <p:sldId id="292" r:id="rId28"/>
    <p:sldId id="290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6" r:id="rId70"/>
    <p:sldId id="335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8" r:id="rId82"/>
    <p:sldId id="347" r:id="rId83"/>
    <p:sldId id="349" r:id="rId84"/>
    <p:sldId id="350" r:id="rId85"/>
    <p:sldId id="351" r:id="rId86"/>
    <p:sldId id="352" r:id="rId87"/>
    <p:sldId id="353" r:id="rId88"/>
    <p:sldId id="358" r:id="rId89"/>
    <p:sldId id="355" r:id="rId90"/>
    <p:sldId id="359" r:id="rId91"/>
    <p:sldId id="357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84" r:id="rId106"/>
    <p:sldId id="385" r:id="rId107"/>
    <p:sldId id="386" r:id="rId108"/>
    <p:sldId id="373" r:id="rId109"/>
    <p:sldId id="374" r:id="rId110"/>
    <p:sldId id="390" r:id="rId111"/>
    <p:sldId id="387" r:id="rId112"/>
    <p:sldId id="388" r:id="rId113"/>
    <p:sldId id="389" r:id="rId114"/>
    <p:sldId id="375" r:id="rId115"/>
    <p:sldId id="376" r:id="rId116"/>
    <p:sldId id="391" r:id="rId117"/>
    <p:sldId id="392" r:id="rId118"/>
    <p:sldId id="393" r:id="rId119"/>
    <p:sldId id="377" r:id="rId120"/>
    <p:sldId id="378" r:id="rId121"/>
    <p:sldId id="379" r:id="rId122"/>
    <p:sldId id="380" r:id="rId123"/>
    <p:sldId id="394" r:id="rId124"/>
    <p:sldId id="401" r:id="rId125"/>
    <p:sldId id="396" r:id="rId126"/>
    <p:sldId id="397" r:id="rId127"/>
    <p:sldId id="398" r:id="rId128"/>
    <p:sldId id="399" r:id="rId129"/>
    <p:sldId id="409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10" r:id="rId138"/>
    <p:sldId id="411" r:id="rId139"/>
    <p:sldId id="412" r:id="rId140"/>
    <p:sldId id="413" r:id="rId141"/>
    <p:sldId id="414" r:id="rId142"/>
    <p:sldId id="381" r:id="rId143"/>
    <p:sldId id="382" r:id="rId144"/>
    <p:sldId id="383" r:id="rId145"/>
    <p:sldId id="415" r:id="rId146"/>
    <p:sldId id="416" r:id="rId147"/>
    <p:sldId id="417" r:id="rId148"/>
    <p:sldId id="418" r:id="rId149"/>
    <p:sldId id="419" r:id="rId150"/>
    <p:sldId id="420" r:id="rId151"/>
    <p:sldId id="421" r:id="rId152"/>
    <p:sldId id="422" r:id="rId153"/>
    <p:sldId id="424" r:id="rId154"/>
    <p:sldId id="425" r:id="rId155"/>
    <p:sldId id="430" r:id="rId156"/>
    <p:sldId id="426" r:id="rId157"/>
    <p:sldId id="427" r:id="rId158"/>
    <p:sldId id="428" r:id="rId159"/>
    <p:sldId id="429" r:id="rId1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D9ED6-BFFA-47B9-A405-A41D667CCD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78466"/>
            <a:ext cx="3336324" cy="43209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3.HTML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3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Forms</a:t>
            </a:r>
            <a:br>
              <a:rPr lang="en-US" dirty="0"/>
            </a:br>
            <a:r>
              <a:rPr lang="en-US" dirty="0"/>
              <a:t>&amp; </a:t>
            </a:r>
            <a:br>
              <a:rPr lang="en-US" dirty="0"/>
            </a:br>
            <a:r>
              <a:rPr lang="en-US" dirty="0"/>
              <a:t>9. Forms legend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166711"/>
          </a:xfrm>
        </p:spPr>
        <p:txBody>
          <a:bodyPr>
            <a:normAutofit/>
          </a:bodyPr>
          <a:lstStyle/>
          <a:p>
            <a:r>
              <a:rPr lang="en-US" sz="4400" dirty="0"/>
              <a:t>Make webforms in HTML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493F9-D352-461B-AC0B-887CF8FB0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14" y="1555067"/>
            <a:ext cx="3271398" cy="46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2177671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2. Object Oriented Programming</a:t>
            </a:r>
          </a:p>
          <a:p>
            <a:pPr lvl="2"/>
            <a:r>
              <a:rPr lang="en-US" sz="4000" dirty="0"/>
              <a:t>3. Inheritance, Composition</a:t>
            </a:r>
          </a:p>
        </p:txBody>
      </p:sp>
    </p:spTree>
    <p:extLst>
      <p:ext uri="{BB962C8B-B14F-4D97-AF65-F5344CB8AC3E}">
        <p14:creationId xmlns:p14="http://schemas.microsoft.com/office/powerpoint/2010/main" val="287710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Object 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5" y="1022729"/>
            <a:ext cx="8633752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Creating an instance from a class</a:t>
            </a:r>
          </a:p>
          <a:p>
            <a:pPr lvl="2"/>
            <a:r>
              <a:rPr lang="en-US" sz="4000" dirty="0"/>
              <a:t>Attribute shadowing</a:t>
            </a:r>
          </a:p>
        </p:txBody>
      </p:sp>
    </p:spTree>
    <p:extLst>
      <p:ext uri="{BB962C8B-B14F-4D97-AF65-F5344CB8AC3E}">
        <p14:creationId xmlns:p14="http://schemas.microsoft.com/office/powerpoint/2010/main" val="7430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Inheritance,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5" y="1022728"/>
            <a:ext cx="7315200" cy="2140349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Inheritance</a:t>
            </a:r>
          </a:p>
          <a:p>
            <a:pPr lvl="2"/>
            <a:r>
              <a:rPr lang="en-US" sz="4000" dirty="0"/>
              <a:t>Composition</a:t>
            </a:r>
          </a:p>
          <a:p>
            <a:pPr lvl="2"/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42408-0687-4B2D-B4EB-2F9218F66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6" y="3694924"/>
            <a:ext cx="5569435" cy="273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5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8448"/>
            <a:ext cx="930262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16. Statistics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Projects</a:t>
            </a:r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1. Descriptive Statistics</a:t>
            </a:r>
          </a:p>
          <a:p>
            <a:pPr lvl="2"/>
            <a:r>
              <a:rPr lang="en-US" sz="4000" dirty="0"/>
              <a:t>2.Classical Inference Proportions</a:t>
            </a:r>
          </a:p>
          <a:p>
            <a:pPr lvl="2"/>
            <a:r>
              <a:rPr lang="en-US" sz="4000" dirty="0"/>
              <a:t>3. Classical </a:t>
            </a:r>
            <a:r>
              <a:rPr lang="en-US" sz="4000" dirty="0" err="1"/>
              <a:t>InferenceMeans</a:t>
            </a:r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465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Descriptive Statistics</a:t>
            </a:r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5238113"/>
          </a:xfrm>
        </p:spPr>
        <p:txBody>
          <a:bodyPr>
            <a:normAutofit/>
          </a:bodyPr>
          <a:lstStyle/>
          <a:p>
            <a:pPr lvl="2"/>
            <a:endParaRPr lang="en-US" sz="4000" dirty="0"/>
          </a:p>
          <a:p>
            <a:pPr lvl="2"/>
            <a:r>
              <a:rPr lang="en-US" sz="4000" dirty="0" err="1"/>
              <a:t>Scikit</a:t>
            </a:r>
            <a:r>
              <a:rPr lang="en-US" sz="4000" dirty="0"/>
              <a:t> AKA </a:t>
            </a:r>
            <a:r>
              <a:rPr lang="en-US" sz="4000" dirty="0" err="1"/>
              <a:t>sklearn</a:t>
            </a:r>
            <a:endParaRPr lang="en-US" sz="4000" dirty="0"/>
          </a:p>
          <a:p>
            <a:pPr lvl="2"/>
            <a:r>
              <a:rPr lang="en-US" sz="4000" dirty="0"/>
              <a:t>Load dataset</a:t>
            </a:r>
          </a:p>
          <a:p>
            <a:pPr lvl="2"/>
            <a:r>
              <a:rPr lang="en-US" sz="4000" dirty="0"/>
              <a:t>Quantiles</a:t>
            </a:r>
          </a:p>
          <a:p>
            <a:pPr lvl="2"/>
            <a:r>
              <a:rPr lang="en-US" sz="4000" dirty="0"/>
              <a:t>Describe() method</a:t>
            </a:r>
          </a:p>
          <a:p>
            <a:pPr lvl="2"/>
            <a:r>
              <a:rPr lang="en-US" sz="4000" dirty="0"/>
              <a:t>Range</a:t>
            </a:r>
          </a:p>
          <a:p>
            <a:pPr lvl="2"/>
            <a:r>
              <a:rPr lang="en-US" sz="4000" dirty="0"/>
              <a:t>Aggregate()</a:t>
            </a:r>
          </a:p>
        </p:txBody>
      </p:sp>
    </p:spTree>
    <p:extLst>
      <p:ext uri="{BB962C8B-B14F-4D97-AF65-F5344CB8AC3E}">
        <p14:creationId xmlns:p14="http://schemas.microsoft.com/office/powerpoint/2010/main" val="3263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2.Classical Inference Proportions</a:t>
            </a:r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5396733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Confidence Intervals</a:t>
            </a:r>
          </a:p>
          <a:p>
            <a:pPr lvl="2"/>
            <a:r>
              <a:rPr lang="en-US" sz="4000" dirty="0"/>
              <a:t>Confidence Interval for Population Proportion</a:t>
            </a:r>
          </a:p>
          <a:p>
            <a:pPr lvl="2"/>
            <a:r>
              <a:rPr lang="en-US" sz="4000" dirty="0"/>
              <a:t>Testing the Proportion</a:t>
            </a:r>
          </a:p>
          <a:p>
            <a:pPr lvl="2"/>
            <a:r>
              <a:rPr lang="en-US" sz="4000" dirty="0"/>
              <a:t>chi^2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D8C1E-17A4-4B01-9CDE-1A787852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12" y="4577370"/>
            <a:ext cx="4325127" cy="6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59" y="1123837"/>
            <a:ext cx="3144416" cy="4601183"/>
          </a:xfrm>
        </p:spPr>
        <p:txBody>
          <a:bodyPr/>
          <a:lstStyle/>
          <a:p>
            <a:r>
              <a:rPr lang="en-US" dirty="0"/>
              <a:t>3. Classical </a:t>
            </a:r>
            <a:r>
              <a:rPr lang="en-US" dirty="0" err="1"/>
              <a:t>InferenceMeans</a:t>
            </a:r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255" y="1965120"/>
            <a:ext cx="9100284" cy="2177671"/>
          </a:xfrm>
        </p:spPr>
        <p:txBody>
          <a:bodyPr>
            <a:normAutofit fontScale="92500" lnSpcReduction="10000"/>
          </a:bodyPr>
          <a:lstStyle/>
          <a:p>
            <a:pPr lvl="2"/>
            <a:r>
              <a:rPr lang="en-US" sz="4000" dirty="0"/>
              <a:t>2. Two- Sample Test for Common Mean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One way ANOVA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AD4AE-0CDB-4863-924C-9AC980A8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02" y="2192766"/>
            <a:ext cx="2026423" cy="1054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E9BD5-F683-473B-BCB0-A1788B53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790" y="3971809"/>
            <a:ext cx="5019327" cy="14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8448"/>
            <a:ext cx="930262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17. Bayesian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Projects</a:t>
            </a:r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4. Bayesian Analysis</a:t>
            </a:r>
          </a:p>
          <a:p>
            <a:pPr lvl="2"/>
            <a:r>
              <a:rPr lang="en-US" sz="4000" dirty="0"/>
              <a:t>5. Bayesian Inference Proportions</a:t>
            </a:r>
          </a:p>
          <a:p>
            <a:pPr lvl="2"/>
            <a:r>
              <a:rPr lang="en-US" sz="4000" dirty="0"/>
              <a:t>6. Bayesian Inference Means</a:t>
            </a:r>
          </a:p>
          <a:p>
            <a:pPr lvl="2"/>
            <a:r>
              <a:rPr lang="en-US" sz="4000" dirty="0"/>
              <a:t>7. Correlations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452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10. </a:t>
            </a:r>
            <a:r>
              <a:rPr lang="en-US" dirty="0"/>
              <a:t>Buttons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996590"/>
          </a:xfrm>
        </p:spPr>
        <p:txBody>
          <a:bodyPr>
            <a:normAutofit/>
          </a:bodyPr>
          <a:lstStyle/>
          <a:p>
            <a:r>
              <a:rPr lang="en-US" sz="4400" dirty="0"/>
              <a:t>Making advanced forms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18C90-1788-4B35-97E6-7C2203174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716" y="1860698"/>
            <a:ext cx="5381527" cy="38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Bayesian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Bayes Theorem 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8F918-2808-4737-8764-A77704693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537" y="2976494"/>
            <a:ext cx="2328463" cy="61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Bayesian Inference Proportions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973" y="649504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Posterior Analysis</a:t>
            </a:r>
          </a:p>
          <a:p>
            <a:pPr lvl="2"/>
            <a:r>
              <a:rPr lang="en-US" sz="4000" dirty="0"/>
              <a:t>Hypothesis Testing</a:t>
            </a:r>
          </a:p>
          <a:p>
            <a:pPr lvl="2"/>
            <a:r>
              <a:rPr lang="en-US" sz="4000" dirty="0"/>
              <a:t>Conjugate Priors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Compare two proportions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780BD-58DF-4912-B2C3-E012AB0F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710" y="2861736"/>
            <a:ext cx="1787873" cy="1134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5BA99-061A-40A6-8971-974473137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305" y="4786300"/>
            <a:ext cx="1896695" cy="18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Bayesian Inference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Conjugate Priors</a:t>
            </a:r>
          </a:p>
          <a:p>
            <a:pPr lvl="2"/>
            <a:r>
              <a:rPr lang="en-US" sz="4000" dirty="0"/>
              <a:t>DNIG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Credible Interval for the Mean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62330-AD14-4930-9218-3A862320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82" y="4721290"/>
            <a:ext cx="2669579" cy="1642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2D221-127D-4BB6-9C7F-89C65088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81" y="2373012"/>
            <a:ext cx="1909629" cy="1256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56731-F50A-4998-BF6D-65BDE2B2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52" y="2569094"/>
            <a:ext cx="4765201" cy="7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4702292"/>
          </a:xfrm>
        </p:spPr>
        <p:txBody>
          <a:bodyPr>
            <a:normAutofit fontScale="70000" lnSpcReduction="20000"/>
          </a:bodyPr>
          <a:lstStyle/>
          <a:p>
            <a:pPr lvl="2"/>
            <a:endParaRPr lang="en-US" sz="4000" dirty="0"/>
          </a:p>
          <a:p>
            <a:pPr lvl="2"/>
            <a:r>
              <a:rPr lang="en-US" sz="4000" dirty="0"/>
              <a:t>Pearson correlation</a:t>
            </a:r>
          </a:p>
          <a:p>
            <a:pPr lvl="2"/>
            <a:r>
              <a:rPr lang="en-US" sz="4000" dirty="0"/>
              <a:t>Using Pandas and SciPy</a:t>
            </a:r>
          </a:p>
          <a:p>
            <a:pPr lvl="2"/>
            <a:r>
              <a:rPr lang="en-US" sz="4000" dirty="0" err="1"/>
              <a:t>Sklearn</a:t>
            </a:r>
            <a:r>
              <a:rPr lang="en-US" sz="4000" dirty="0"/>
              <a:t> with Dataset </a:t>
            </a:r>
          </a:p>
          <a:p>
            <a:pPr lvl="2"/>
            <a:r>
              <a:rPr lang="en-US" sz="4000" dirty="0" err="1"/>
              <a:t>Matplots</a:t>
            </a:r>
            <a:r>
              <a:rPr lang="en-US" sz="4000" dirty="0"/>
              <a:t> heatmap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Correlation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D1EF2-413E-4554-A6D6-3522AE404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407" y="2593439"/>
            <a:ext cx="3286742" cy="2473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8FF75-A3EE-4EA7-8F87-9EA48F0AD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19" y="761932"/>
            <a:ext cx="2609524" cy="7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EF9A4-54DB-4B38-89C6-2311AAF8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764" y="5340901"/>
            <a:ext cx="2251045" cy="11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8448"/>
            <a:ext cx="930262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18. Machine Learning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br>
              <a:rPr lang="en-US" dirty="0"/>
            </a:br>
            <a:r>
              <a:rPr lang="en-US" dirty="0"/>
              <a:t>Introduction </a:t>
            </a:r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8. Machine Learning Principles</a:t>
            </a:r>
          </a:p>
          <a:p>
            <a:pPr lvl="2"/>
            <a:r>
              <a:rPr lang="en-US" sz="4000" dirty="0"/>
              <a:t>9. Training ML models</a:t>
            </a:r>
          </a:p>
          <a:p>
            <a:pPr lvl="2"/>
            <a:r>
              <a:rPr lang="en-US" sz="4000" dirty="0"/>
              <a:t>10. Evaluating Model Results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0977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Machine Learning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4702292"/>
          </a:xfrm>
        </p:spPr>
        <p:txBody>
          <a:bodyPr>
            <a:normAutofit lnSpcReduction="10000"/>
          </a:bodyPr>
          <a:lstStyle/>
          <a:p>
            <a:pPr lvl="2"/>
            <a:r>
              <a:rPr lang="en-US" sz="4000" dirty="0"/>
              <a:t>Supervised vs Unsupervised Learning</a:t>
            </a:r>
          </a:p>
          <a:p>
            <a:pPr lvl="2"/>
            <a:r>
              <a:rPr lang="en-US" sz="4000" dirty="0" err="1"/>
              <a:t>Matplots</a:t>
            </a:r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Supervised Learning</a:t>
            </a:r>
          </a:p>
          <a:p>
            <a:pPr lvl="3"/>
            <a:r>
              <a:rPr lang="en-US" sz="3800" dirty="0"/>
              <a:t>Loss Function</a:t>
            </a:r>
          </a:p>
          <a:p>
            <a:pPr lvl="3"/>
            <a:r>
              <a:rPr lang="en-US" sz="3800" dirty="0"/>
              <a:t>Generalize</a:t>
            </a:r>
          </a:p>
          <a:p>
            <a:pPr lvl="3"/>
            <a:r>
              <a:rPr lang="en-US" sz="3800" dirty="0"/>
              <a:t>Testing Algorithm predictions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617A4-3ED0-4AE6-9D7C-3C14492C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16" y="1651517"/>
            <a:ext cx="1987405" cy="1310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21108-58F7-4F52-971B-99DDA83D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1" y="1651517"/>
            <a:ext cx="2053174" cy="1310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9101A-6B06-448D-82A3-C83BE715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1651517"/>
            <a:ext cx="2053173" cy="13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Training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Overfitting</a:t>
            </a:r>
          </a:p>
          <a:p>
            <a:pPr lvl="2"/>
            <a:r>
              <a:rPr lang="en-US" sz="4000" dirty="0"/>
              <a:t>Underfitting</a:t>
            </a:r>
          </a:p>
          <a:p>
            <a:pPr lvl="2"/>
            <a:r>
              <a:rPr lang="en-US" sz="4000" dirty="0"/>
              <a:t>Cross Validation</a:t>
            </a:r>
          </a:p>
          <a:p>
            <a:pPr lvl="2"/>
            <a:r>
              <a:rPr lang="en-US" sz="4000" dirty="0"/>
              <a:t>k Folds</a:t>
            </a:r>
          </a:p>
          <a:p>
            <a:pPr lvl="2"/>
            <a:r>
              <a:rPr lang="en-US" sz="4000" dirty="0"/>
              <a:t>Using </a:t>
            </a:r>
            <a:r>
              <a:rPr lang="en-US" sz="4000" dirty="0" err="1"/>
              <a:t>Dataframe</a:t>
            </a:r>
            <a:r>
              <a:rPr lang="en-US" sz="4000" dirty="0"/>
              <a:t> Methods (.mean())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1740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Evaluating 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4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Precision</a:t>
            </a:r>
          </a:p>
          <a:p>
            <a:pPr lvl="2"/>
            <a:r>
              <a:rPr lang="en-US" sz="4000" dirty="0"/>
              <a:t>Recall </a:t>
            </a:r>
          </a:p>
          <a:p>
            <a:pPr lvl="2"/>
            <a:r>
              <a:rPr lang="en-US" sz="4000" dirty="0"/>
              <a:t>F1 Score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Bayes Factor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8D3B8-5C20-4309-8A54-F51BB7AE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638" y="2811969"/>
            <a:ext cx="2428571" cy="5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587E24-E47B-4C82-B8B5-1FC2FAE9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775" y="4877234"/>
            <a:ext cx="2942857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8448"/>
            <a:ext cx="930262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19. Deep Learning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3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Table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342761"/>
          </a:xfrm>
        </p:spPr>
        <p:txBody>
          <a:bodyPr>
            <a:normAutofit/>
          </a:bodyPr>
          <a:lstStyle/>
          <a:p>
            <a:r>
              <a:rPr lang="en-US" sz="4400" dirty="0"/>
              <a:t>Make a table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36C53-117B-48F3-A7A6-A6121236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758" y="1863970"/>
            <a:ext cx="4541843" cy="39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9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     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11. KNN</a:t>
            </a:r>
          </a:p>
          <a:p>
            <a:pPr lvl="2"/>
            <a:r>
              <a:rPr lang="en-US" sz="4000" dirty="0"/>
              <a:t>12. Decision Tree</a:t>
            </a:r>
          </a:p>
          <a:p>
            <a:pPr lvl="2"/>
            <a:r>
              <a:rPr lang="en-US" sz="4000" dirty="0"/>
              <a:t>13. Random Forests</a:t>
            </a:r>
          </a:p>
          <a:p>
            <a:pPr lvl="2"/>
            <a:r>
              <a:rPr lang="en-US" sz="4000" dirty="0"/>
              <a:t>14. OLS</a:t>
            </a:r>
          </a:p>
          <a:p>
            <a:pPr lvl="2"/>
            <a:r>
              <a:rPr lang="en-US" sz="4000" dirty="0"/>
              <a:t>15. Evaluating Linear Model</a:t>
            </a:r>
          </a:p>
          <a:p>
            <a:pPr lvl="2"/>
            <a:r>
              <a:rPr lang="en-US" sz="4000" dirty="0"/>
              <a:t>16. Ridge Regression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45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     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345" y="1073282"/>
            <a:ext cx="9100284" cy="4702292"/>
          </a:xfrm>
        </p:spPr>
        <p:txBody>
          <a:bodyPr>
            <a:normAutofit lnSpcReduction="10000"/>
          </a:bodyPr>
          <a:lstStyle/>
          <a:p>
            <a:pPr lvl="2"/>
            <a:r>
              <a:rPr lang="en-US" sz="4000" dirty="0"/>
              <a:t>17.  LASSO Regression</a:t>
            </a:r>
          </a:p>
          <a:p>
            <a:pPr lvl="2"/>
            <a:r>
              <a:rPr lang="en-US" sz="4000" dirty="0"/>
              <a:t>18. Interpolation</a:t>
            </a:r>
          </a:p>
          <a:p>
            <a:pPr lvl="2"/>
            <a:r>
              <a:rPr lang="en-US" sz="4000" dirty="0"/>
              <a:t>19. Perceptron Basic</a:t>
            </a:r>
          </a:p>
          <a:p>
            <a:pPr lvl="2"/>
            <a:r>
              <a:rPr lang="en-US" sz="4000" dirty="0"/>
              <a:t>20.  Training Neural Network</a:t>
            </a:r>
          </a:p>
          <a:p>
            <a:pPr lvl="2"/>
            <a:r>
              <a:rPr lang="en-US" sz="4000" dirty="0"/>
              <a:t>21. Regression Neural Network</a:t>
            </a:r>
          </a:p>
          <a:p>
            <a:pPr lvl="2"/>
            <a:r>
              <a:rPr lang="en-US" sz="4000" dirty="0"/>
              <a:t>22. Clustering</a:t>
            </a:r>
          </a:p>
          <a:p>
            <a:pPr lvl="2"/>
            <a:r>
              <a:rPr lang="en-US" sz="4000" dirty="0"/>
              <a:t>23. Evaluating Cluster Model</a:t>
            </a:r>
          </a:p>
          <a:p>
            <a:pPr lvl="2"/>
            <a:r>
              <a:rPr lang="en-US" sz="4000" dirty="0"/>
              <a:t>24. </a:t>
            </a:r>
            <a:r>
              <a:rPr lang="en-US" sz="4000" dirty="0" err="1"/>
              <a:t>kMeans</a:t>
            </a:r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348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     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25. Hierarchal</a:t>
            </a:r>
          </a:p>
          <a:p>
            <a:pPr lvl="2"/>
            <a:r>
              <a:rPr lang="en-US" sz="4000" dirty="0"/>
              <a:t>26. Spectral</a:t>
            </a:r>
          </a:p>
          <a:p>
            <a:pPr lvl="2"/>
            <a:r>
              <a:rPr lang="en-US" sz="4000" dirty="0"/>
              <a:t>27. PCA</a:t>
            </a:r>
          </a:p>
          <a:p>
            <a:pPr lvl="2"/>
            <a:r>
              <a:rPr lang="en-US" sz="4000" dirty="0"/>
              <a:t>28. SVD</a:t>
            </a:r>
          </a:p>
          <a:p>
            <a:pPr lvl="2"/>
            <a:r>
              <a:rPr lang="en-US" sz="4000" dirty="0"/>
              <a:t>29. Low Dimensional 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32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 k – Nearest neighbors </a:t>
            </a:r>
            <a:r>
              <a:rPr lang="en-US" sz="4000" dirty="0" err="1"/>
              <a:t>algo</a:t>
            </a:r>
            <a:endParaRPr lang="en-US" sz="4000" dirty="0"/>
          </a:p>
          <a:p>
            <a:pPr lvl="2"/>
            <a:r>
              <a:rPr lang="en-US" sz="4000" dirty="0"/>
              <a:t>Creating Classifiers</a:t>
            </a:r>
          </a:p>
          <a:p>
            <a:pPr lvl="2"/>
            <a:r>
              <a:rPr lang="en-US" sz="4000" dirty="0"/>
              <a:t>Selecting k</a:t>
            </a:r>
          </a:p>
          <a:p>
            <a:pPr lvl="2"/>
            <a:r>
              <a:rPr lang="en-US" sz="4000" dirty="0"/>
              <a:t>Using k to predict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7BE8F-A472-4C10-8F90-F48D3E4D5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535" y="4898656"/>
            <a:ext cx="2771898" cy="16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9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 err="1"/>
              <a:t>Scikit</a:t>
            </a:r>
            <a:r>
              <a:rPr lang="en-US" sz="4000" dirty="0"/>
              <a:t> – learn </a:t>
            </a:r>
          </a:p>
          <a:p>
            <a:pPr lvl="2"/>
            <a:r>
              <a:rPr lang="en-US" sz="4000" dirty="0"/>
              <a:t>Fitting a Decision Tree</a:t>
            </a:r>
          </a:p>
          <a:p>
            <a:pPr lvl="2"/>
            <a:r>
              <a:rPr lang="en-US" sz="4000" dirty="0"/>
              <a:t>Control overfitting by restricting  tree depth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183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Ensemble methods</a:t>
            </a:r>
          </a:p>
          <a:p>
            <a:pPr lvl="2"/>
            <a:r>
              <a:rPr lang="en-US" sz="4000" dirty="0"/>
              <a:t>Growing  a Random Forest</a:t>
            </a:r>
          </a:p>
          <a:p>
            <a:pPr lvl="2"/>
            <a:r>
              <a:rPr lang="en-US" sz="4000" dirty="0"/>
              <a:t>Optimizing Hyperparameters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12E2F-DB05-4B7C-8151-8F05A6D7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82" y="4331615"/>
            <a:ext cx="4847619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Linear Models with OLS</a:t>
            </a:r>
          </a:p>
          <a:p>
            <a:pPr lvl="2"/>
            <a:r>
              <a:rPr lang="en-US" sz="4000" dirty="0"/>
              <a:t>Regression</a:t>
            </a:r>
          </a:p>
          <a:p>
            <a:pPr lvl="2"/>
            <a:r>
              <a:rPr lang="en-US" sz="4000" dirty="0"/>
              <a:t>Fitting</a:t>
            </a:r>
          </a:p>
          <a:p>
            <a:pPr lvl="2"/>
            <a:r>
              <a:rPr lang="en-US" sz="4000" dirty="0"/>
              <a:t>Cross validation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014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Evaluating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 err="1"/>
              <a:t>Statsmodel</a:t>
            </a:r>
            <a:r>
              <a:rPr lang="en-US" sz="4000" dirty="0"/>
              <a:t> for fitting linear models</a:t>
            </a:r>
          </a:p>
          <a:p>
            <a:pPr lvl="2"/>
            <a:r>
              <a:rPr lang="en-US" sz="4000" dirty="0"/>
              <a:t>Use AIC</a:t>
            </a:r>
          </a:p>
          <a:p>
            <a:pPr lvl="2"/>
            <a:r>
              <a:rPr lang="en-US" sz="4000" dirty="0"/>
              <a:t>Comparing models using mean squared Error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942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 Ridge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Regularization parameters</a:t>
            </a:r>
          </a:p>
          <a:p>
            <a:pPr lvl="2"/>
            <a:r>
              <a:rPr lang="en-US" sz="4000" dirty="0"/>
              <a:t>Fitting using </a:t>
            </a:r>
            <a:r>
              <a:rPr lang="en-US" sz="4000" dirty="0" err="1"/>
              <a:t>scikit</a:t>
            </a:r>
            <a:r>
              <a:rPr lang="en-US" sz="4000" dirty="0"/>
              <a:t> Learn 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535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 LASSO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345" y="1073282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Least absolute shrinkage and selection operator</a:t>
            </a:r>
          </a:p>
          <a:p>
            <a:pPr lvl="2"/>
            <a:r>
              <a:rPr lang="en-US" sz="4000" dirty="0"/>
              <a:t>Fitting using LASSO</a:t>
            </a:r>
          </a:p>
          <a:p>
            <a:pPr lvl="2"/>
            <a:r>
              <a:rPr lang="en-US" sz="4000" dirty="0"/>
              <a:t>Using smaller alpha for better fits</a:t>
            </a:r>
          </a:p>
          <a:p>
            <a:pPr lvl="2"/>
            <a:r>
              <a:rPr lang="en-US" sz="4000" dirty="0"/>
              <a:t>Compare to OLS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1535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3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255391" cy="4601183"/>
          </a:xfrm>
        </p:spPr>
        <p:txBody>
          <a:bodyPr/>
          <a:lstStyle/>
          <a:p>
            <a:r>
              <a:rPr lang="en-US" dirty="0"/>
              <a:t>18.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345" y="1073282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 spline interpolation </a:t>
            </a:r>
          </a:p>
          <a:p>
            <a:pPr lvl="2"/>
            <a:r>
              <a:rPr lang="en-US" sz="4000" dirty="0"/>
              <a:t>Univariate interpolation 1D</a:t>
            </a:r>
          </a:p>
          <a:p>
            <a:pPr lvl="2"/>
            <a:r>
              <a:rPr lang="en-US" sz="4000" dirty="0"/>
              <a:t>Multivariate interpolation 2D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21FB1-9068-4E22-8748-26010C0D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286" y="4324738"/>
            <a:ext cx="2185714" cy="21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6AE68-343F-4380-9442-851EF72B9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54" y="4324737"/>
            <a:ext cx="2262470" cy="21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AE4B5-216B-4FB1-AE1C-1F769058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951" y="4324737"/>
            <a:ext cx="2995366" cy="203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 Perceptron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345" y="1073282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Training a perceptron type linear classifier</a:t>
            </a:r>
          </a:p>
          <a:p>
            <a:pPr lvl="2"/>
            <a:r>
              <a:rPr lang="en-US" sz="4000" dirty="0"/>
              <a:t>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3230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  Training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345" y="1073282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Handwriting analysis</a:t>
            </a:r>
          </a:p>
          <a:p>
            <a:pPr lvl="2"/>
            <a:r>
              <a:rPr lang="en-US" sz="4000" dirty="0"/>
              <a:t>Multilayer perceptron</a:t>
            </a:r>
          </a:p>
          <a:p>
            <a:pPr lvl="2"/>
            <a:r>
              <a:rPr lang="en-US" sz="4000" dirty="0"/>
              <a:t>Fitting an MLP 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58D45-31CF-4998-BA5E-0719C3A42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196" y="3495838"/>
            <a:ext cx="2885714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3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21. Regression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345" y="1073282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Basic RNN with 100 neurons</a:t>
            </a:r>
          </a:p>
          <a:p>
            <a:pPr lvl="2"/>
            <a:r>
              <a:rPr lang="en-US" sz="4000" dirty="0"/>
              <a:t>Alpha is 10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282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22.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345" y="1073282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Distance types</a:t>
            </a:r>
          </a:p>
          <a:p>
            <a:pPr lvl="3"/>
            <a:r>
              <a:rPr lang="en-US" sz="3800" dirty="0" err="1"/>
              <a:t>Euclidiean</a:t>
            </a:r>
            <a:endParaRPr lang="en-US" sz="3800" dirty="0"/>
          </a:p>
          <a:p>
            <a:pPr lvl="3"/>
            <a:r>
              <a:rPr lang="en-US" sz="3800" dirty="0"/>
              <a:t>Angular</a:t>
            </a:r>
          </a:p>
          <a:p>
            <a:pPr lvl="3"/>
            <a:r>
              <a:rPr lang="en-US" sz="3800" dirty="0"/>
              <a:t>Hamming</a:t>
            </a:r>
          </a:p>
          <a:p>
            <a:pPr lvl="3"/>
            <a:r>
              <a:rPr lang="en-US" sz="3800" dirty="0"/>
              <a:t>Jaccard</a:t>
            </a:r>
          </a:p>
          <a:p>
            <a:pPr lvl="3"/>
            <a:r>
              <a:rPr lang="en-US" sz="3800" dirty="0"/>
              <a:t>Manhattan</a:t>
            </a:r>
          </a:p>
          <a:p>
            <a:pPr lvl="3"/>
            <a:endParaRPr lang="en-US" sz="38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6973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23. Evaluating Cluster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345" y="1073282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Clusters in datasets</a:t>
            </a:r>
          </a:p>
          <a:p>
            <a:pPr lvl="2"/>
            <a:r>
              <a:rPr lang="en-US" sz="4000" dirty="0"/>
              <a:t>Finding elbow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Silhouette Analysis 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0BDBC-18DF-43DE-B736-17DAD0442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634" y="4597488"/>
            <a:ext cx="3007371" cy="2049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F51A9-0B4A-48A5-8B6D-8E020CC4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633" y="2393676"/>
            <a:ext cx="2859427" cy="1638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ADA8F-7AAE-4B92-9DC9-0C75BF08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040" y="383954"/>
            <a:ext cx="2436661" cy="16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24.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345" y="821356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K means clustering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 image compression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0390F-5348-4805-A063-28245452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233" y="1942968"/>
            <a:ext cx="3103437" cy="1931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FBE9A-B316-4319-98DC-48262663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04" y="4713750"/>
            <a:ext cx="2472045" cy="19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25. Hierarchal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 lnSpcReduction="10000"/>
          </a:bodyPr>
          <a:lstStyle/>
          <a:p>
            <a:pPr lvl="2"/>
            <a:r>
              <a:rPr lang="en-US" sz="4000" dirty="0"/>
              <a:t>Hierarchal Clustering</a:t>
            </a:r>
          </a:p>
          <a:p>
            <a:pPr lvl="2"/>
            <a:r>
              <a:rPr lang="en-US" sz="4000" dirty="0"/>
              <a:t>Similarity Scores</a:t>
            </a:r>
          </a:p>
          <a:p>
            <a:pPr lvl="2"/>
            <a:r>
              <a:rPr lang="en-US" sz="4000" dirty="0"/>
              <a:t>Agglomerative Clustering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Clustering Words</a:t>
            </a:r>
          </a:p>
          <a:p>
            <a:pPr lvl="2"/>
            <a:r>
              <a:rPr lang="en-US" sz="4000" dirty="0"/>
              <a:t>Silhouette Plots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051FD-4082-44F5-B6E3-6F86FDCF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795" y="4882037"/>
            <a:ext cx="3179821" cy="1906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6B40-E3D1-4B4E-8276-B39D04EC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56" y="2248678"/>
            <a:ext cx="2799250" cy="16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1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26. Spectral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Spectral clustering</a:t>
            </a:r>
          </a:p>
          <a:p>
            <a:pPr lvl="2"/>
            <a:r>
              <a:rPr lang="en-US" sz="4000" dirty="0"/>
              <a:t>Clustering words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EF115-A933-4C53-9685-E1D52C04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42" y="3819386"/>
            <a:ext cx="417142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0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27.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Principal Component Analysis</a:t>
            </a:r>
          </a:p>
          <a:p>
            <a:pPr lvl="2"/>
            <a:r>
              <a:rPr lang="en-US" sz="4000" dirty="0"/>
              <a:t>Dimensionality reduction when uncorrelated 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50A65-43F7-4AC7-9A50-0DE2CF96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911" y="3556969"/>
            <a:ext cx="4038095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8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br>
              <a:rPr lang="en-US" dirty="0"/>
            </a:br>
            <a:r>
              <a:rPr lang="en-US" dirty="0"/>
              <a:t>Lecture</a:t>
            </a:r>
            <a:br>
              <a:rPr lang="en-US" dirty="0"/>
            </a:br>
            <a:r>
              <a:rPr lang="en-US" dirty="0"/>
              <a:t>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2. CSS Colors</a:t>
            </a:r>
          </a:p>
          <a:p>
            <a:r>
              <a:rPr lang="en-US" sz="4400" dirty="0"/>
              <a:t>3. CSS Background</a:t>
            </a:r>
          </a:p>
          <a:p>
            <a:r>
              <a:rPr lang="en-US" sz="4400" dirty="0"/>
              <a:t>4. CSS Specificity</a:t>
            </a:r>
          </a:p>
          <a:p>
            <a:r>
              <a:rPr lang="en-US" sz="4400" dirty="0"/>
              <a:t>5. CSS Chrome Console</a:t>
            </a:r>
          </a:p>
        </p:txBody>
      </p:sp>
    </p:spTree>
    <p:extLst>
      <p:ext uri="{BB962C8B-B14F-4D97-AF65-F5344CB8AC3E}">
        <p14:creationId xmlns:p14="http://schemas.microsoft.com/office/powerpoint/2010/main" val="136692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28.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Singular value decomposition</a:t>
            </a:r>
          </a:p>
          <a:p>
            <a:pPr lvl="2"/>
            <a:r>
              <a:rPr lang="en-US" sz="4000" dirty="0"/>
              <a:t>Dense vs sparse data</a:t>
            </a:r>
          </a:p>
          <a:p>
            <a:pPr lvl="2"/>
            <a:r>
              <a:rPr lang="en-US" sz="4000" dirty="0"/>
              <a:t>Compact SVD</a:t>
            </a:r>
          </a:p>
          <a:p>
            <a:pPr lvl="3"/>
            <a:r>
              <a:rPr lang="en-US" sz="3800" dirty="0"/>
              <a:t>Find matrices</a:t>
            </a:r>
          </a:p>
          <a:p>
            <a:pPr lvl="3"/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1D020-0F1C-4E18-B221-DE6412C8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10" y="4062562"/>
            <a:ext cx="3723809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29. Low Dimensional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67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Multi-dimensional scaling</a:t>
            </a:r>
          </a:p>
          <a:p>
            <a:pPr lvl="2"/>
            <a:r>
              <a:rPr lang="en-US" sz="4000" dirty="0"/>
              <a:t>Reduce dimensionality then restore</a:t>
            </a:r>
          </a:p>
          <a:p>
            <a:pPr lvl="2"/>
            <a:r>
              <a:rPr lang="en-US" sz="4000" dirty="0"/>
              <a:t>Sometimes no clustering restored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5F420-7F20-4A73-9467-E17E38C7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03" y="3492415"/>
            <a:ext cx="4028571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8448"/>
            <a:ext cx="930262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20. Machine Learning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8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AI</a:t>
            </a:r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320" y="1862483"/>
            <a:ext cx="9100284" cy="4702292"/>
          </a:xfrm>
        </p:spPr>
        <p:txBody>
          <a:bodyPr>
            <a:normAutofit lnSpcReduction="10000"/>
          </a:bodyPr>
          <a:lstStyle/>
          <a:p>
            <a:pPr lvl="2"/>
            <a:r>
              <a:rPr lang="en-US" sz="4000" dirty="0"/>
              <a:t>1. Machine Learning</a:t>
            </a:r>
          </a:p>
          <a:p>
            <a:pPr lvl="2"/>
            <a:r>
              <a:rPr lang="en-US" sz="4000" dirty="0"/>
              <a:t>2. Training Algorithm</a:t>
            </a:r>
          </a:p>
          <a:p>
            <a:pPr lvl="2"/>
            <a:r>
              <a:rPr lang="en-US" sz="4000" dirty="0"/>
              <a:t>3. </a:t>
            </a:r>
            <a:r>
              <a:rPr lang="en-US" sz="4000" dirty="0" err="1"/>
              <a:t>SciKit</a:t>
            </a:r>
            <a:endParaRPr lang="en-US" sz="4000" dirty="0"/>
          </a:p>
          <a:p>
            <a:pPr lvl="2"/>
            <a:r>
              <a:rPr lang="en-US" sz="4000" dirty="0"/>
              <a:t>4. Data Preprocessing</a:t>
            </a:r>
          </a:p>
          <a:p>
            <a:pPr lvl="2"/>
            <a:r>
              <a:rPr lang="en-US" sz="4000" dirty="0"/>
              <a:t>5. </a:t>
            </a:r>
            <a:r>
              <a:rPr lang="en-US" sz="4000" dirty="0" err="1"/>
              <a:t>Dimesionality</a:t>
            </a:r>
            <a:r>
              <a:rPr lang="en-US" sz="4000" dirty="0"/>
              <a:t> Reduction</a:t>
            </a:r>
          </a:p>
          <a:p>
            <a:pPr lvl="2"/>
            <a:r>
              <a:rPr lang="en-US" sz="4000" dirty="0"/>
              <a:t>6. </a:t>
            </a:r>
            <a:r>
              <a:rPr lang="en-US" sz="4000" dirty="0" err="1"/>
              <a:t>Hyperparemeter</a:t>
            </a:r>
            <a:r>
              <a:rPr lang="en-US" sz="4000" dirty="0"/>
              <a:t> Optimization</a:t>
            </a:r>
          </a:p>
          <a:p>
            <a:pPr lvl="2"/>
            <a:r>
              <a:rPr lang="en-US" sz="4000" dirty="0"/>
              <a:t>7. Ensemble Learning</a:t>
            </a:r>
          </a:p>
          <a:p>
            <a:pPr lvl="2"/>
            <a:r>
              <a:rPr lang="en-US" sz="4000" dirty="0"/>
              <a:t>8. Sentiment Analysis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7126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AI</a:t>
            </a:r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989" y="1750516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9.  Regression Analysis</a:t>
            </a:r>
          </a:p>
          <a:p>
            <a:pPr lvl="2"/>
            <a:r>
              <a:rPr lang="en-US" sz="4000" dirty="0"/>
              <a:t>10.Cluster Analysis</a:t>
            </a:r>
          </a:p>
          <a:p>
            <a:pPr lvl="2"/>
            <a:r>
              <a:rPr lang="en-US" sz="4000" dirty="0"/>
              <a:t>11. Artificial Neural Networks</a:t>
            </a:r>
          </a:p>
          <a:p>
            <a:pPr lvl="2"/>
            <a:r>
              <a:rPr lang="en-US" sz="4000" dirty="0"/>
              <a:t>12. TensorFlow</a:t>
            </a:r>
          </a:p>
          <a:p>
            <a:pPr lvl="2"/>
            <a:r>
              <a:rPr lang="en-US" sz="4000" dirty="0"/>
              <a:t>13. TensorFlow Workshop</a:t>
            </a:r>
          </a:p>
          <a:p>
            <a:pPr lvl="2"/>
            <a:r>
              <a:rPr lang="en-US" sz="4000" dirty="0"/>
              <a:t>14. Convolutional Neural Networks</a:t>
            </a:r>
          </a:p>
          <a:p>
            <a:pPr lvl="2"/>
            <a:r>
              <a:rPr lang="en-US" sz="4000" dirty="0"/>
              <a:t>15. Recurrent Neural Networks 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465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320" y="1862483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Building intelligent machines</a:t>
            </a:r>
          </a:p>
          <a:p>
            <a:pPr lvl="2"/>
            <a:r>
              <a:rPr lang="en-US" sz="4000" dirty="0"/>
              <a:t>Make future predictions</a:t>
            </a:r>
          </a:p>
          <a:p>
            <a:pPr lvl="2"/>
            <a:r>
              <a:rPr lang="en-US" sz="4000" dirty="0"/>
              <a:t>The road to AI 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7005E-3C09-478B-ACD3-01BFD12E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74" y="4284579"/>
            <a:ext cx="6127002" cy="2280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8C599-B9C7-4F22-95A1-48CCA11E0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25" y="293225"/>
            <a:ext cx="4790476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5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Training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1642" y="1433275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Artificial neurons, neural gates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Perceptron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Gradient descent and feature scaling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DB9A8-B2DE-45B6-9AFE-B4F83D45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74" y="1533454"/>
            <a:ext cx="3840546" cy="113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CFAD-E273-45BF-8FF4-EE0266C5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200" y="5226374"/>
            <a:ext cx="3258220" cy="1481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666652-BCD4-47C9-BB5C-C1A40088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142" y="3239729"/>
            <a:ext cx="2885716" cy="12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SciKit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320" y="1862483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Choosing </a:t>
            </a:r>
            <a:r>
              <a:rPr lang="en-US" sz="4000" dirty="0" err="1"/>
              <a:t>algos</a:t>
            </a:r>
            <a:endParaRPr lang="en-US" sz="4000" dirty="0"/>
          </a:p>
          <a:p>
            <a:pPr lvl="2"/>
            <a:r>
              <a:rPr lang="en-US" sz="4000" dirty="0"/>
              <a:t>Perceptron models</a:t>
            </a:r>
          </a:p>
          <a:p>
            <a:pPr lvl="2"/>
            <a:r>
              <a:rPr lang="en-US" sz="4000" dirty="0"/>
              <a:t>Vector machines</a:t>
            </a:r>
          </a:p>
          <a:p>
            <a:pPr lvl="2"/>
            <a:r>
              <a:rPr lang="en-US" sz="4000" dirty="0"/>
              <a:t>Kernel SVN with hyperplanes</a:t>
            </a:r>
          </a:p>
          <a:p>
            <a:pPr lvl="2"/>
            <a:r>
              <a:rPr lang="en-US" sz="4000" dirty="0" err="1"/>
              <a:t>kNN</a:t>
            </a:r>
            <a:endParaRPr lang="en-US" sz="4000" dirty="0"/>
          </a:p>
          <a:p>
            <a:pPr lvl="2"/>
            <a:r>
              <a:rPr lang="en-US" sz="4000" dirty="0"/>
              <a:t>Decision tree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A6626-D5D0-470A-8A43-022EB55A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063" y="1123837"/>
            <a:ext cx="3239553" cy="1989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98E55-4D33-4246-BC43-5A54A5B7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722" y="4037323"/>
            <a:ext cx="3990205" cy="140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320" y="1862483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Dealing with missing data</a:t>
            </a:r>
          </a:p>
          <a:p>
            <a:pPr lvl="2"/>
            <a:r>
              <a:rPr lang="en-US" sz="4000" dirty="0" err="1"/>
              <a:t>Scikit</a:t>
            </a:r>
            <a:r>
              <a:rPr lang="en-US" sz="4000" dirty="0"/>
              <a:t> learn API</a:t>
            </a:r>
          </a:p>
          <a:p>
            <a:pPr lvl="2"/>
            <a:r>
              <a:rPr lang="en-US" sz="4000" dirty="0"/>
              <a:t>Categorical data</a:t>
            </a:r>
          </a:p>
          <a:p>
            <a:pPr lvl="2"/>
            <a:r>
              <a:rPr lang="en-US" sz="4000" dirty="0"/>
              <a:t>One hot encoding on nominal</a:t>
            </a:r>
          </a:p>
          <a:p>
            <a:pPr lvl="2"/>
            <a:r>
              <a:rPr lang="en-US" sz="4000" dirty="0"/>
              <a:t>Geometric L1/L2 regularization</a:t>
            </a:r>
          </a:p>
          <a:p>
            <a:pPr lvl="2"/>
            <a:r>
              <a:rPr lang="en-US" sz="4000" dirty="0"/>
              <a:t>Random forests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6269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43424" cy="4601183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Dimesionality</a:t>
            </a:r>
            <a:r>
              <a:rPr lang="en-US" dirty="0"/>
              <a:t>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320" y="1862483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PCA</a:t>
            </a:r>
          </a:p>
          <a:p>
            <a:pPr lvl="2"/>
            <a:r>
              <a:rPr lang="en-US" sz="4000" dirty="0"/>
              <a:t>Variance total and explained</a:t>
            </a:r>
          </a:p>
          <a:p>
            <a:pPr lvl="2"/>
            <a:r>
              <a:rPr lang="en-US" sz="4000" dirty="0"/>
              <a:t>LDA</a:t>
            </a:r>
          </a:p>
          <a:p>
            <a:pPr lvl="2"/>
            <a:r>
              <a:rPr lang="en-US" sz="4000" dirty="0"/>
              <a:t>Kernel PCA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6B4D4-63CB-45E7-A779-0F7F8EC01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031" y="4705619"/>
            <a:ext cx="2647619" cy="2152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81C74-AB87-4858-AE4E-3B35602C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17" y="5030397"/>
            <a:ext cx="3994079" cy="1389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4C07B0-C13A-4AF6-B41D-660947860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917" y="3682778"/>
            <a:ext cx="2180953" cy="13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8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br>
              <a:rPr lang="en-US" dirty="0"/>
            </a:br>
            <a:r>
              <a:rPr lang="en-US" dirty="0"/>
              <a:t>Lecture</a:t>
            </a:r>
            <a:br>
              <a:rPr lang="en-US" dirty="0"/>
            </a:br>
            <a:r>
              <a:rPr lang="en-US" dirty="0"/>
              <a:t>Subjects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6. Attributes</a:t>
            </a:r>
          </a:p>
          <a:p>
            <a:r>
              <a:rPr lang="en-US" sz="4400" dirty="0"/>
              <a:t>7.Web Fonts</a:t>
            </a:r>
          </a:p>
          <a:p>
            <a:r>
              <a:rPr lang="en-US" sz="4400" dirty="0"/>
              <a:t>8.Box Model</a:t>
            </a:r>
          </a:p>
        </p:txBody>
      </p:sp>
    </p:spTree>
    <p:extLst>
      <p:ext uri="{BB962C8B-B14F-4D97-AF65-F5344CB8AC3E}">
        <p14:creationId xmlns:p14="http://schemas.microsoft.com/office/powerpoint/2010/main" val="42822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8408"/>
            <a:ext cx="3853543" cy="4601183"/>
          </a:xfrm>
        </p:spPr>
        <p:txBody>
          <a:bodyPr>
            <a:normAutofit/>
          </a:bodyPr>
          <a:lstStyle/>
          <a:p>
            <a:r>
              <a:rPr lang="en-US" sz="3200" dirty="0"/>
              <a:t>6. Hyperparameter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932" y="709127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Combining estimators and transformers</a:t>
            </a:r>
          </a:p>
          <a:p>
            <a:pPr lvl="2"/>
            <a:r>
              <a:rPr lang="en-US" sz="4000" dirty="0"/>
              <a:t>Learning curves bias vs variance</a:t>
            </a:r>
          </a:p>
          <a:p>
            <a:pPr lvl="2"/>
            <a:r>
              <a:rPr lang="en-US" sz="4000" dirty="0"/>
              <a:t>Plotting underfitting overfitting</a:t>
            </a:r>
          </a:p>
          <a:p>
            <a:pPr lvl="2"/>
            <a:r>
              <a:rPr lang="en-US" sz="4000" dirty="0" err="1"/>
              <a:t>Algo</a:t>
            </a:r>
            <a:r>
              <a:rPr lang="en-US" sz="4000" dirty="0"/>
              <a:t> selection 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94792-DD98-4A40-B299-67220695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808" y="3937518"/>
            <a:ext cx="2829317" cy="24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Ensemble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320" y="1862483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Unanimity vs majority vs plurality</a:t>
            </a:r>
          </a:p>
          <a:p>
            <a:pPr lvl="2"/>
            <a:r>
              <a:rPr lang="en-US" sz="4000" dirty="0"/>
              <a:t>Majority voting to improve predictions</a:t>
            </a:r>
          </a:p>
          <a:p>
            <a:pPr lvl="2"/>
            <a:r>
              <a:rPr lang="en-US" sz="4000" dirty="0"/>
              <a:t>Bagging</a:t>
            </a:r>
          </a:p>
          <a:p>
            <a:pPr lvl="2"/>
            <a:r>
              <a:rPr lang="en-US" sz="4000" dirty="0"/>
              <a:t>Leveraging weak learners via adaptive boosting 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E37B8-4A66-4772-94BB-6A811893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767" y="126227"/>
            <a:ext cx="2319222" cy="1389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D3320-6156-4E64-9A48-A778560A6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575" y="4883418"/>
            <a:ext cx="1498677" cy="1209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6B428-8CC5-4098-89C2-33F7A4CA4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83" y="2771191"/>
            <a:ext cx="1448620" cy="11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3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320" y="1862483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Preprocessing and cleaning data</a:t>
            </a:r>
          </a:p>
          <a:p>
            <a:pPr lvl="2"/>
            <a:r>
              <a:rPr lang="en-US" sz="4000" dirty="0"/>
              <a:t>Word relevancy via frequency inverse document frequency</a:t>
            </a:r>
          </a:p>
          <a:p>
            <a:pPr lvl="2"/>
            <a:r>
              <a:rPr lang="en-US" sz="4000" dirty="0"/>
              <a:t>Documents to tokens</a:t>
            </a:r>
          </a:p>
          <a:p>
            <a:pPr lvl="2"/>
            <a:r>
              <a:rPr lang="en-US" sz="4000" dirty="0"/>
              <a:t>Training regression model for doc classification</a:t>
            </a:r>
          </a:p>
          <a:p>
            <a:pPr lvl="2"/>
            <a:r>
              <a:rPr lang="en-US" sz="4000" dirty="0"/>
              <a:t>Latent Dirichlet allocation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C4B38-AF23-43B2-A33E-2E699E3DF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442" y="3014904"/>
            <a:ext cx="1990476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BA54E9-E536-454A-9E9E-9636E78A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780" y="4517722"/>
            <a:ext cx="4097004" cy="2326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 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196" y="910761"/>
            <a:ext cx="9100284" cy="4702292"/>
          </a:xfrm>
        </p:spPr>
        <p:txBody>
          <a:bodyPr>
            <a:normAutofit lnSpcReduction="10000"/>
          </a:bodyPr>
          <a:lstStyle/>
          <a:p>
            <a:pPr lvl="2"/>
            <a:r>
              <a:rPr lang="en-US" sz="4000" dirty="0"/>
              <a:t>Linear regression simple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Multiple linear regression 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 err="1"/>
              <a:t>Visulize</a:t>
            </a:r>
            <a:r>
              <a:rPr lang="en-US" sz="4000" dirty="0"/>
              <a:t> all dataset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CEC20-750B-4E9F-AE05-6A50E4DA9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383" y="1008178"/>
            <a:ext cx="1886471" cy="1361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04774E-483A-40D0-9C3D-8E9A9684A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021" y="3185928"/>
            <a:ext cx="2374307" cy="13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Cluster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319" y="102272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K means using </a:t>
            </a:r>
            <a:r>
              <a:rPr lang="en-US" sz="4000" dirty="0" err="1"/>
              <a:t>scikit</a:t>
            </a:r>
            <a:endParaRPr lang="en-US" sz="4000" dirty="0"/>
          </a:p>
          <a:p>
            <a:pPr lvl="2"/>
            <a:r>
              <a:rPr lang="en-US" sz="4000" dirty="0"/>
              <a:t>Hierarchical tree clusters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DBSCAN         &amp;              agglomerative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AA975-C277-4EB4-B142-F375C6E95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346" y="2447684"/>
            <a:ext cx="1853682" cy="1200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05516-C23D-4075-9FB6-9EB32E89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247" y="4531060"/>
            <a:ext cx="2956447" cy="207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F40B5-9956-40DE-9F1B-4B22284DA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106" y="4749282"/>
            <a:ext cx="4293149" cy="14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8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Artificial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989" y="1750516"/>
            <a:ext cx="9100284" cy="4702292"/>
          </a:xfrm>
        </p:spPr>
        <p:txBody>
          <a:bodyPr>
            <a:normAutofit lnSpcReduction="10000"/>
          </a:bodyPr>
          <a:lstStyle/>
          <a:p>
            <a:pPr lvl="2"/>
            <a:r>
              <a:rPr lang="en-US" sz="4000" dirty="0"/>
              <a:t>Multilayer neural network</a:t>
            </a:r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Handwriting analysis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Training ANN, logistic cost function</a:t>
            </a:r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Neural backpropagation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AC395-B92B-40E7-8A44-A4C75AB0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28" y="2454606"/>
            <a:ext cx="2362977" cy="1361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8E474C-DC93-4C23-A69E-FEC8DEC13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16" y="4772639"/>
            <a:ext cx="2309524" cy="1904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F9F83-7875-435E-93B3-C94FD143F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825" y="405191"/>
            <a:ext cx="2514115" cy="173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7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989" y="1750516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Learning models with TensorFlow</a:t>
            </a:r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Build MNN w/ Tensor APIs  </a:t>
            </a:r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Choosing activation functions MNNs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37B08-7FD3-4E2E-84B8-8B31131A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141" y="5330861"/>
            <a:ext cx="2367864" cy="15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3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TensorFlow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995" y="1203968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Ranks</a:t>
            </a:r>
          </a:p>
          <a:p>
            <a:pPr marL="960120" lvl="2" indent="0">
              <a:buNone/>
            </a:pPr>
            <a:r>
              <a:rPr lang="en-US" sz="4000" dirty="0"/>
              <a:t> </a:t>
            </a:r>
          </a:p>
          <a:p>
            <a:pPr lvl="2"/>
            <a:r>
              <a:rPr lang="en-US" sz="4000" dirty="0"/>
              <a:t>Tensors to multidimensional arrays</a:t>
            </a:r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Computation graph</a:t>
            </a:r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Tensor board 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369F9-AE6B-472E-AAA2-291F57A7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142" y="136430"/>
            <a:ext cx="3476190" cy="18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19B14D-8376-4FE2-A7CC-22E21648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37" y="4959130"/>
            <a:ext cx="2316698" cy="15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3A2BE6-24DD-4D49-A87F-0E481DC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715" y="138405"/>
            <a:ext cx="6828844" cy="1612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90" y="1123837"/>
            <a:ext cx="3051111" cy="4601183"/>
          </a:xfrm>
        </p:spPr>
        <p:txBody>
          <a:bodyPr/>
          <a:lstStyle/>
          <a:p>
            <a:r>
              <a:rPr lang="en-US" dirty="0"/>
              <a:t>14. 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989" y="1750516"/>
            <a:ext cx="9100284" cy="470229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CNN padding, convolutional output</a:t>
            </a:r>
          </a:p>
          <a:p>
            <a:pPr lvl="2"/>
            <a:r>
              <a:rPr lang="en-US" sz="4000" dirty="0"/>
              <a:t>Training w/dropout</a:t>
            </a:r>
          </a:p>
          <a:p>
            <a:pPr lvl="2"/>
            <a:r>
              <a:rPr lang="en-US" sz="4000" dirty="0" err="1"/>
              <a:t>Tensorboard</a:t>
            </a:r>
            <a:r>
              <a:rPr lang="en-US" sz="4000" dirty="0"/>
              <a:t> for CNN </a:t>
            </a:r>
          </a:p>
          <a:p>
            <a:pPr lvl="3"/>
            <a:r>
              <a:rPr lang="en-US" sz="3800" dirty="0"/>
              <a:t>Weights</a:t>
            </a:r>
          </a:p>
          <a:p>
            <a:pPr lvl="3"/>
            <a:r>
              <a:rPr lang="en-US" sz="3800" dirty="0"/>
              <a:t>Biases</a:t>
            </a:r>
          </a:p>
          <a:p>
            <a:pPr lvl="3"/>
            <a:r>
              <a:rPr lang="en-US" sz="3800" dirty="0"/>
              <a:t>Reduce overfitting  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558FE-426C-4AB4-A5B7-2A1BCC0C1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27" y="4914800"/>
            <a:ext cx="2809719" cy="1620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5B02E-F4C2-415F-986A-226CFC737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003" y="5306668"/>
            <a:ext cx="3371429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Recurrent Neural 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989" y="1123837"/>
            <a:ext cx="9100284" cy="5584874"/>
          </a:xfrm>
        </p:spPr>
        <p:txBody>
          <a:bodyPr>
            <a:normAutofit fontScale="92500" lnSpcReduction="20000"/>
          </a:bodyPr>
          <a:lstStyle/>
          <a:p>
            <a:pPr lvl="2"/>
            <a:r>
              <a:rPr lang="en-US" sz="4000" dirty="0"/>
              <a:t>Single to multi RNN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Training and long range interactions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Build language translator</a:t>
            </a:r>
          </a:p>
          <a:p>
            <a:pPr lvl="3"/>
            <a:r>
              <a:rPr lang="en-US" sz="3800" dirty="0"/>
              <a:t>Character level modeling</a:t>
            </a:r>
          </a:p>
          <a:p>
            <a:pPr lvl="3"/>
            <a:r>
              <a:rPr lang="en-US" sz="3800" dirty="0"/>
              <a:t>Learning over 200 epochs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81F69-A4EB-430A-81FA-757CA0DD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239" y="93307"/>
            <a:ext cx="3271034" cy="190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A707B-FFF9-4143-A77B-04C07FD5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65" y="2990400"/>
            <a:ext cx="4233592" cy="1438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FAE37-E287-4320-A188-FFE9156E7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329" y="4743635"/>
            <a:ext cx="3084333" cy="82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30597-CB67-484A-983C-90714ADCC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329" y="5799415"/>
            <a:ext cx="3117382" cy="9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4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2.CSS</a:t>
            </a:r>
            <a:br>
              <a:rPr lang="en-US" dirty="0"/>
            </a:br>
            <a:r>
              <a:rPr lang="en-US" dirty="0"/>
              <a:t>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368662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1. Why use CSS</a:t>
            </a:r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2. Types of Color Codes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E8271-DE11-4EF7-9259-C27A4FF5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095" y="1812146"/>
            <a:ext cx="2352147" cy="1622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1F070D-D8F4-44C7-AF52-B5083847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095" y="4662929"/>
            <a:ext cx="2938117" cy="16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CSS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879632"/>
          </a:xfrm>
        </p:spPr>
        <p:txBody>
          <a:bodyPr>
            <a:normAutofit/>
          </a:bodyPr>
          <a:lstStyle/>
          <a:p>
            <a:r>
              <a:rPr lang="en-US" sz="4400" dirty="0"/>
              <a:t>Adding backgrounds to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1E4FE-B0C1-48C0-BDE9-19FDB1BD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08" y="1922447"/>
            <a:ext cx="5492344" cy="29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CSS id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473778"/>
          </a:xfrm>
        </p:spPr>
        <p:txBody>
          <a:bodyPr>
            <a:normAutofit/>
          </a:bodyPr>
          <a:lstStyle/>
          <a:p>
            <a:r>
              <a:rPr lang="en-US" sz="4400" dirty="0"/>
              <a:t>Identify HTML</a:t>
            </a:r>
          </a:p>
          <a:p>
            <a:pPr lvl="1"/>
            <a:r>
              <a:rPr lang="en-US" sz="4200" dirty="0"/>
              <a:t>Apply style via:</a:t>
            </a:r>
          </a:p>
          <a:p>
            <a:pPr lvl="2"/>
            <a:r>
              <a:rPr lang="en-US" sz="4000" dirty="0"/>
              <a:t>Class name</a:t>
            </a:r>
          </a:p>
          <a:p>
            <a:pPr lvl="2"/>
            <a:r>
              <a:rPr lang="en-US" sz="4000" dirty="0"/>
              <a:t>Id name</a:t>
            </a:r>
          </a:p>
          <a:p>
            <a:pPr lvl="2"/>
            <a:r>
              <a:rPr lang="en-US" sz="3800" dirty="0"/>
              <a:t>And more</a:t>
            </a:r>
          </a:p>
          <a:p>
            <a:pPr lvl="2"/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8A606-A6BE-43AD-9122-DF46E952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382" y="3572538"/>
            <a:ext cx="2998437" cy="30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CSS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Identify HTML</a:t>
            </a:r>
          </a:p>
          <a:p>
            <a:pPr lvl="1"/>
            <a:r>
              <a:rPr lang="en-US" sz="4200" dirty="0"/>
              <a:t>Apply style via:</a:t>
            </a:r>
          </a:p>
          <a:p>
            <a:pPr lvl="2"/>
            <a:r>
              <a:rPr lang="en-US" sz="4000" dirty="0"/>
              <a:t>Class name</a:t>
            </a:r>
          </a:p>
          <a:p>
            <a:pPr lvl="2"/>
            <a:r>
              <a:rPr lang="en-US" sz="4000" dirty="0"/>
              <a:t>Id name</a:t>
            </a:r>
          </a:p>
          <a:p>
            <a:pPr lvl="2"/>
            <a:r>
              <a:rPr lang="en-US" sz="3800" dirty="0"/>
              <a:t>And more</a:t>
            </a:r>
          </a:p>
          <a:p>
            <a:pPr lvl="2"/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2E390-8A45-40D5-9A40-A43D6D62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219" y="4859750"/>
            <a:ext cx="364858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9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br>
              <a:rPr lang="en-US" dirty="0"/>
            </a:br>
            <a:r>
              <a:rPr lang="en-US" dirty="0"/>
              <a:t>Lecture</a:t>
            </a:r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2. Intro To HTML</a:t>
            </a:r>
          </a:p>
          <a:p>
            <a:r>
              <a:rPr lang="en-US" sz="4400" dirty="0"/>
              <a:t>3. Headers and Paragraphs</a:t>
            </a:r>
          </a:p>
          <a:p>
            <a:r>
              <a:rPr lang="en-US" sz="4400" dirty="0"/>
              <a:t>4. </a:t>
            </a:r>
            <a:r>
              <a:rPr lang="en-US" sz="4400" dirty="0" err="1"/>
              <a:t>Divs</a:t>
            </a:r>
            <a:r>
              <a:rPr lang="en-US" sz="4400" dirty="0"/>
              <a:t> &amp; Spans</a:t>
            </a:r>
          </a:p>
          <a:p>
            <a:r>
              <a:rPr lang="en-US" sz="4400" dirty="0"/>
              <a:t>5. List Types</a:t>
            </a:r>
          </a:p>
          <a:p>
            <a:r>
              <a:rPr lang="en-US" sz="4400" dirty="0"/>
              <a:t>6. Attributes</a:t>
            </a:r>
          </a:p>
        </p:txBody>
      </p:sp>
    </p:spTree>
    <p:extLst>
      <p:ext uri="{BB962C8B-B14F-4D97-AF65-F5344CB8AC3E}">
        <p14:creationId xmlns:p14="http://schemas.microsoft.com/office/powerpoint/2010/main" val="400189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CSS Chrome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564892"/>
          </a:xfrm>
        </p:spPr>
        <p:txBody>
          <a:bodyPr>
            <a:normAutofit/>
          </a:bodyPr>
          <a:lstStyle/>
          <a:p>
            <a:r>
              <a:rPr lang="en-US" sz="4400" dirty="0"/>
              <a:t>Look at the Chrome console</a:t>
            </a:r>
          </a:p>
          <a:p>
            <a:pPr lvl="1"/>
            <a:r>
              <a:rPr lang="en-US" sz="4200" dirty="0"/>
              <a:t>Apply style via console </a:t>
            </a:r>
          </a:p>
          <a:p>
            <a:pPr lvl="1"/>
            <a:r>
              <a:rPr lang="en-US" sz="4200" dirty="0"/>
              <a:t>Learn about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FBA2-AFA8-4AD7-B09E-0A08B71E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040" y="3692276"/>
            <a:ext cx="4753279" cy="220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Web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Learn how to download link to fonts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C8403-B00A-4513-82B8-FB9EC134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25" y="2668772"/>
            <a:ext cx="4607454" cy="30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Box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762134"/>
          </a:xfrm>
        </p:spPr>
        <p:txBody>
          <a:bodyPr>
            <a:normAutofit/>
          </a:bodyPr>
          <a:lstStyle/>
          <a:p>
            <a:r>
              <a:rPr lang="en-US" sz="4400" dirty="0"/>
              <a:t>Learn how organize webpage using the box model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26B5B-9CEB-4846-9121-34AAEB752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804" y="2836120"/>
            <a:ext cx="506800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3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5.Bootstrap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Bootstrap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  <a:br>
              <a:rPr lang="en-US" dirty="0"/>
            </a:br>
            <a:r>
              <a:rPr lang="en-US" dirty="0"/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2. Intro to Bootstrap </a:t>
            </a:r>
          </a:p>
          <a:p>
            <a:r>
              <a:rPr lang="en-US" sz="4400" dirty="0"/>
              <a:t>3. Bootstrap Forms</a:t>
            </a:r>
          </a:p>
          <a:p>
            <a:r>
              <a:rPr lang="en-US" sz="4400" dirty="0"/>
              <a:t>4. Bootstrap Navbar</a:t>
            </a:r>
          </a:p>
          <a:p>
            <a:r>
              <a:rPr lang="en-US" sz="4400" dirty="0"/>
              <a:t>5. Bootstrap Grids</a:t>
            </a:r>
          </a:p>
          <a:p>
            <a:r>
              <a:rPr lang="en-US" sz="4400" dirty="0"/>
              <a:t>6. Test Project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691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Intro to Bootstrap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532E4-A688-4825-B827-86BA7A9AE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597" y="1036929"/>
            <a:ext cx="5299049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8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Bootstrap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970" y="490884"/>
            <a:ext cx="7315200" cy="1477876"/>
          </a:xfrm>
        </p:spPr>
        <p:txBody>
          <a:bodyPr>
            <a:normAutofit/>
          </a:bodyPr>
          <a:lstStyle/>
          <a:p>
            <a:r>
              <a:rPr lang="en-US" sz="4400" dirty="0"/>
              <a:t>Making Jumbotrons </a:t>
            </a:r>
          </a:p>
          <a:p>
            <a:r>
              <a:rPr lang="en-US" sz="4400" dirty="0"/>
              <a:t>Making forms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394D8-897C-47C9-BC99-502930CC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038" y="2268813"/>
            <a:ext cx="6897063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0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Bootstrap 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748463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/>
              <a:t>Making Navbars</a:t>
            </a:r>
          </a:p>
          <a:p>
            <a:pPr lvl="1"/>
            <a:r>
              <a:rPr lang="en-US" sz="4200" dirty="0"/>
              <a:t>Top of page</a:t>
            </a:r>
            <a:endParaRPr lang="en-US" sz="4000" dirty="0"/>
          </a:p>
          <a:p>
            <a:pPr lvl="1"/>
            <a:r>
              <a:rPr lang="en-US" sz="4200" dirty="0"/>
              <a:t>Bottom of Page</a:t>
            </a:r>
          </a:p>
          <a:p>
            <a:pPr lvl="1"/>
            <a:endParaRPr lang="en-US" sz="42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79A28-445A-4532-BC89-E7ADF96F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377188"/>
            <a:ext cx="7514286" cy="34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DD5553-A2AB-43A5-871C-1EA579CF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506" y="5177802"/>
            <a:ext cx="7123809" cy="1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Bootstrap 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524529"/>
          </a:xfrm>
        </p:spPr>
        <p:txBody>
          <a:bodyPr>
            <a:normAutofit/>
          </a:bodyPr>
          <a:lstStyle/>
          <a:p>
            <a:r>
              <a:rPr lang="en-US" sz="4400" dirty="0"/>
              <a:t>Grids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5BA47-8841-41B8-A2EA-74BE4C36E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99" y="2607429"/>
            <a:ext cx="7276190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Test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225949"/>
          </a:xfrm>
        </p:spPr>
        <p:txBody>
          <a:bodyPr>
            <a:normAutofit/>
          </a:bodyPr>
          <a:lstStyle/>
          <a:p>
            <a:r>
              <a:rPr lang="en-US" sz="4400" dirty="0"/>
              <a:t>Make a webpage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AFC2A-6B3B-4A3F-AF64-EFA6AD0D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569" y="1847462"/>
            <a:ext cx="6489940" cy="42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</a:t>
            </a:r>
            <a:br>
              <a:rPr lang="en-US" dirty="0"/>
            </a:br>
            <a:r>
              <a:rPr lang="en-US" dirty="0"/>
              <a:t>Contents</a:t>
            </a:r>
            <a:br>
              <a:rPr lang="en-US" dirty="0"/>
            </a:br>
            <a:r>
              <a:rPr lang="en-US" dirty="0"/>
              <a:t>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7. Table</a:t>
            </a:r>
          </a:p>
          <a:p>
            <a:r>
              <a:rPr lang="en-US" sz="4400" dirty="0"/>
              <a:t>8. Forms</a:t>
            </a:r>
          </a:p>
          <a:p>
            <a:r>
              <a:rPr lang="en-US" sz="4400" dirty="0"/>
              <a:t>9. Forms Continued</a:t>
            </a:r>
          </a:p>
          <a:p>
            <a:r>
              <a:rPr lang="en-US" sz="4400" dirty="0"/>
              <a:t>10. Buttons Forms</a:t>
            </a:r>
          </a:p>
          <a:p>
            <a:r>
              <a:rPr lang="en-US" sz="4400" dirty="0"/>
              <a:t>11. Table Quiz</a:t>
            </a:r>
          </a:p>
          <a:p>
            <a:r>
              <a:rPr lang="en-US" sz="4400" dirty="0"/>
              <a:t>12. Table Solution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7007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JS Operators, variables,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br>
              <a:rPr lang="en-US" dirty="0"/>
            </a:br>
            <a:r>
              <a:rPr lang="en-US" dirty="0"/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2. JS variables &amp; console</a:t>
            </a:r>
          </a:p>
          <a:p>
            <a:r>
              <a:rPr lang="en-US" sz="4400" dirty="0"/>
              <a:t>3. JS to HTML</a:t>
            </a:r>
          </a:p>
          <a:p>
            <a:r>
              <a:rPr lang="en-US" sz="4400" dirty="0"/>
              <a:t>4. JS operators</a:t>
            </a:r>
          </a:p>
          <a:p>
            <a:r>
              <a:rPr lang="en-US" sz="4400" dirty="0"/>
              <a:t>5. JS control flow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699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br>
              <a:rPr lang="en-US" dirty="0"/>
            </a:br>
            <a:r>
              <a:rPr lang="en-US" dirty="0"/>
              <a:t>Lecture Contents</a:t>
            </a:r>
            <a:br>
              <a:rPr lang="en-US" dirty="0"/>
            </a:br>
            <a:r>
              <a:rPr lang="en-US" dirty="0"/>
              <a:t>[continued]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6. JS while loops</a:t>
            </a:r>
          </a:p>
          <a:p>
            <a:r>
              <a:rPr lang="en-US" sz="4400" dirty="0"/>
              <a:t>7. JS for loops</a:t>
            </a:r>
          </a:p>
          <a:p>
            <a:r>
              <a:rPr lang="en-US" sz="4400" dirty="0"/>
              <a:t>8. JS exercises</a:t>
            </a:r>
          </a:p>
          <a:p>
            <a:r>
              <a:rPr lang="en-US" sz="4400" dirty="0"/>
              <a:t>9. JS exercises solutions</a:t>
            </a:r>
          </a:p>
          <a:p>
            <a:r>
              <a:rPr lang="en-US" sz="4400" dirty="0"/>
              <a:t>10. JS functions</a:t>
            </a:r>
          </a:p>
          <a:p>
            <a:r>
              <a:rPr lang="en-US" sz="4400" dirty="0"/>
              <a:t>11. JS function exercises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211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br>
              <a:rPr lang="en-US" dirty="0"/>
            </a:br>
            <a:r>
              <a:rPr lang="en-US" dirty="0"/>
              <a:t>Lecture Contents</a:t>
            </a:r>
            <a:br>
              <a:rPr lang="en-US" dirty="0"/>
            </a:br>
            <a:r>
              <a:rPr lang="en-US" dirty="0"/>
              <a:t>[continued]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12. JS functions solutions</a:t>
            </a:r>
          </a:p>
          <a:p>
            <a:r>
              <a:rPr lang="en-US" sz="4400" dirty="0"/>
              <a:t>13. JS functions arrays</a:t>
            </a:r>
          </a:p>
          <a:p>
            <a:r>
              <a:rPr lang="en-US" sz="4400" dirty="0"/>
              <a:t>14. JS objects</a:t>
            </a:r>
          </a:p>
          <a:p>
            <a:r>
              <a:rPr lang="en-US" sz="4400" dirty="0"/>
              <a:t>15. JS objects exercises</a:t>
            </a:r>
          </a:p>
          <a:p>
            <a:r>
              <a:rPr lang="en-US" sz="4400" dirty="0"/>
              <a:t>16. JS object answers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7769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JS variables &amp;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Use chrome console to run JS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A839-873F-4A2F-B96F-81031D606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498" y="2296020"/>
            <a:ext cx="57217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JS to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Using JS with HTML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864BF-9244-421A-9DAA-8C068E444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046" y="2132285"/>
            <a:ext cx="2816485" cy="1804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7C7DE5-90C2-48DC-B799-DBFB4677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508" y="4034705"/>
            <a:ext cx="4780506" cy="23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JS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Doing operations with JS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B078F-672B-4D9E-88EB-BADBAF9CE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31" y="2139256"/>
            <a:ext cx="3274589" cy="4099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598CFA-5DC7-44D2-BA8E-A065FAAE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868" y="2139256"/>
            <a:ext cx="3952381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JS 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If, else if, and else statements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0CC73-0F09-41A6-BC14-143295E3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442" y="3343457"/>
            <a:ext cx="4209524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JS 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Learning to use while loops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0EAE1-359E-4B27-8E66-904A7D32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88" y="2760515"/>
            <a:ext cx="5961905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4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JS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For loops 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58694-1AD2-46EE-AFEC-E46210BE2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35" y="2477401"/>
            <a:ext cx="3714286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Intro To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921622"/>
          </a:xfrm>
        </p:spPr>
        <p:txBody>
          <a:bodyPr>
            <a:normAutofit/>
          </a:bodyPr>
          <a:lstStyle/>
          <a:p>
            <a:r>
              <a:rPr lang="en-US" sz="4400" dirty="0"/>
              <a:t>Identify HTML</a:t>
            </a:r>
          </a:p>
          <a:p>
            <a:pPr lvl="2"/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44B5F-9191-4139-9B36-5D40FD5F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256" y="2785730"/>
            <a:ext cx="5857143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0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JS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Do 2 quick exercises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D7980-BF4A-4D04-9263-54CD345E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65" y="2668772"/>
            <a:ext cx="6392167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0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JS exercises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See results and work through solutions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21A46-0C3E-42B0-8547-6C6AA07E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162" y="2701429"/>
            <a:ext cx="2476190" cy="2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JS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 err="1"/>
              <a:t>Js</a:t>
            </a:r>
            <a:r>
              <a:rPr lang="en-US" sz="4400" dirty="0"/>
              <a:t> functions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75098-C51C-4F87-8111-524E313E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990699"/>
            <a:ext cx="4706007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0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JS function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Do two </a:t>
            </a:r>
            <a:r>
              <a:rPr lang="en-US" sz="4400" dirty="0" err="1"/>
              <a:t>exercsies</a:t>
            </a:r>
            <a:r>
              <a:rPr lang="en-US" sz="4400" dirty="0"/>
              <a:t> in JS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5C952-FA67-44C1-9F3A-82FB10E384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97221" y="2994129"/>
            <a:ext cx="5943600" cy="18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JS functions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JS functions exercises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A5E60-19A9-40EE-8FAB-9E7534DD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14" y="2472612"/>
            <a:ext cx="4616387" cy="30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0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JS functions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Make JS arrays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1D641-C6F0-4997-A4F5-CBB4C90F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05" y="2300134"/>
            <a:ext cx="5131148" cy="342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 JS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JS objects and array methods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3FB1BE-F631-4BEB-A60A-FDA33BFB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743" y="2575249"/>
            <a:ext cx="4841563" cy="35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JS objects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Object exercises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87E51-2BD0-4133-B5C2-C8CFCF05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381" y="2771857"/>
            <a:ext cx="3695238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 JS object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04664"/>
          </a:xfrm>
        </p:spPr>
        <p:txBody>
          <a:bodyPr>
            <a:normAutofit/>
          </a:bodyPr>
          <a:lstStyle/>
          <a:p>
            <a:r>
              <a:rPr lang="en-US" sz="4400" dirty="0"/>
              <a:t>Answers to previous exercise</a:t>
            </a:r>
            <a:endParaRPr lang="en-US" sz="38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27785-3178-459A-B424-994A8C54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438" y="3242135"/>
            <a:ext cx="6850524" cy="21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7. DOM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 to the Document Object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Headers and Paragraphs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106" y="808075"/>
            <a:ext cx="7315200" cy="2083981"/>
          </a:xfrm>
        </p:spPr>
        <p:txBody>
          <a:bodyPr>
            <a:normAutofit/>
          </a:bodyPr>
          <a:lstStyle/>
          <a:p>
            <a:r>
              <a:rPr lang="en-US" sz="4400" dirty="0"/>
              <a:t>Headings</a:t>
            </a:r>
          </a:p>
          <a:p>
            <a:r>
              <a:rPr lang="en-US" sz="4400" dirty="0"/>
              <a:t>Paragraphs</a:t>
            </a:r>
          </a:p>
          <a:p>
            <a:pPr lvl="2"/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599EB-ABDD-4847-928B-798460B2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897" y="2732214"/>
            <a:ext cx="3523809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0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</a:t>
            </a:r>
            <a:br>
              <a:rPr lang="en-US" dirty="0"/>
            </a:br>
            <a:r>
              <a:rPr lang="en-US" dirty="0"/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2. DOM console</a:t>
            </a:r>
          </a:p>
          <a:p>
            <a:r>
              <a:rPr lang="en-US" sz="4400" dirty="0"/>
              <a:t>3. DOM console Part 2</a:t>
            </a:r>
          </a:p>
          <a:p>
            <a:r>
              <a:rPr lang="en-US" sz="4400" dirty="0"/>
              <a:t>4. Event Listeners</a:t>
            </a:r>
          </a:p>
          <a:p>
            <a:r>
              <a:rPr lang="en-US" sz="4400" dirty="0"/>
              <a:t>5. Game project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2557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DOM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Using JS to grab HTML via </a:t>
            </a:r>
            <a:r>
              <a:rPr lang="en-US" sz="4000" dirty="0" err="1"/>
              <a:t>dom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B829E-3B31-42B1-BC67-356B8F928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43" y="2882485"/>
            <a:ext cx="4979249" cy="28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1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DOM console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028382"/>
          </a:xfrm>
        </p:spPr>
        <p:txBody>
          <a:bodyPr>
            <a:normAutofit/>
          </a:bodyPr>
          <a:lstStyle/>
          <a:p>
            <a:r>
              <a:rPr lang="en-US" sz="4400" dirty="0"/>
              <a:t>Using DOM to edit text, html and attributes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0EF9D-1489-42D2-8CFF-9E57DCEC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19" y="3326106"/>
            <a:ext cx="530616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Event Listeners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671804"/>
            <a:ext cx="7315200" cy="2575249"/>
          </a:xfrm>
        </p:spPr>
        <p:txBody>
          <a:bodyPr>
            <a:normAutofit/>
          </a:bodyPr>
          <a:lstStyle/>
          <a:p>
            <a:r>
              <a:rPr lang="en-US" sz="4400" dirty="0"/>
              <a:t>Using mouseovers and clicks to get info from users</a:t>
            </a:r>
          </a:p>
          <a:p>
            <a:endParaRPr lang="en-US" sz="44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68628-E1BF-4EBA-82D1-9DA65EA1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868" y="3498980"/>
            <a:ext cx="3650681" cy="2687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99B410-C66E-4A56-B054-73B71AAA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20" y="3449788"/>
            <a:ext cx="4064236" cy="27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7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Game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 Tic Tac Toe</a:t>
            </a:r>
          </a:p>
          <a:p>
            <a:endParaRPr lang="en-US" sz="4400" dirty="0"/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8DF95-9191-4966-9F8E-F9817D80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35" y="864107"/>
            <a:ext cx="3954792" cy="52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7" y="1298448"/>
            <a:ext cx="7809723" cy="3255264"/>
          </a:xfrm>
        </p:spPr>
        <p:txBody>
          <a:bodyPr/>
          <a:lstStyle/>
          <a:p>
            <a:r>
              <a:rPr lang="en-US" dirty="0"/>
              <a:t>8. Introduction to jQuery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6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</a:t>
            </a:r>
            <a:br>
              <a:rPr lang="en-US" dirty="0"/>
            </a:br>
            <a:r>
              <a:rPr lang="en-US" dirty="0"/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2. intro to jQuery</a:t>
            </a:r>
          </a:p>
          <a:p>
            <a:r>
              <a:rPr lang="en-US" sz="4400" dirty="0"/>
              <a:t>3. jQuery Events</a:t>
            </a:r>
          </a:p>
          <a:p>
            <a:r>
              <a:rPr lang="en-US" sz="4400" dirty="0"/>
              <a:t>4. jQuery Projects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319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intro to jQuery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How to use jQuery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D0246-1D66-48CF-B10A-6CBC893FE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993" y="2313992"/>
            <a:ext cx="6466667" cy="4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jQuery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Using jQuery to interact with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29A5E-D2C2-4EB5-9D0E-42841B78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556588"/>
            <a:ext cx="7556569" cy="35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jQuery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Connect 4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482D1-C1DE-48F1-814B-EFAC6150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50" y="3179804"/>
            <a:ext cx="3340990" cy="367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Divs</a:t>
            </a:r>
            <a:r>
              <a:rPr lang="en-US" dirty="0"/>
              <a:t> &amp; Spans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782" y="959801"/>
            <a:ext cx="7315200" cy="1219873"/>
          </a:xfrm>
        </p:spPr>
        <p:txBody>
          <a:bodyPr>
            <a:normAutofit/>
          </a:bodyPr>
          <a:lstStyle/>
          <a:p>
            <a:pPr lvl="2"/>
            <a:r>
              <a:rPr lang="en-US" sz="4000" dirty="0" err="1"/>
              <a:t>Divs</a:t>
            </a:r>
            <a:r>
              <a:rPr lang="en-US" sz="4000" dirty="0"/>
              <a:t> and spans are within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6B01C-E48C-4B09-9FBF-AC69EA61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09" y="2648251"/>
            <a:ext cx="7200000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9.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2. Python Numbers</a:t>
            </a:r>
          </a:p>
          <a:p>
            <a:r>
              <a:rPr lang="en-US" sz="4400" dirty="0"/>
              <a:t>3. Python Strings</a:t>
            </a:r>
          </a:p>
          <a:p>
            <a:r>
              <a:rPr lang="en-US" sz="4400" dirty="0"/>
              <a:t>4. Python Lists</a:t>
            </a:r>
          </a:p>
          <a:p>
            <a:r>
              <a:rPr lang="en-US" sz="4400" dirty="0"/>
              <a:t>5. Python Dictionaries</a:t>
            </a:r>
          </a:p>
          <a:p>
            <a:r>
              <a:rPr lang="en-US" sz="4400" dirty="0"/>
              <a:t>6. Python Tuples &amp; Booleans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3345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Python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5249" y="864108"/>
            <a:ext cx="8609219" cy="3194708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Types of Numbers in Python</a:t>
            </a:r>
          </a:p>
          <a:p>
            <a:pPr lvl="2"/>
            <a:r>
              <a:rPr lang="en-US" sz="4000" dirty="0"/>
              <a:t>Basic Arithmetic</a:t>
            </a:r>
          </a:p>
          <a:p>
            <a:pPr lvl="2"/>
            <a:r>
              <a:rPr lang="en-US" sz="4000" dirty="0"/>
              <a:t>Differences between Python 2 vs 3</a:t>
            </a:r>
          </a:p>
          <a:p>
            <a:pPr lvl="2"/>
            <a:r>
              <a:rPr lang="en-US" sz="4000" dirty="0"/>
              <a:t>Object Assignment in Python 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D08F6-28C9-4823-B886-E11FC9E5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317" y="3498981"/>
            <a:ext cx="4783365" cy="257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6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Python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289" y="255558"/>
            <a:ext cx="7315200" cy="2888858"/>
          </a:xfrm>
        </p:spPr>
        <p:txBody>
          <a:bodyPr>
            <a:normAutofit lnSpcReduction="10000"/>
          </a:bodyPr>
          <a:lstStyle/>
          <a:p>
            <a:pPr lvl="2"/>
            <a:r>
              <a:rPr lang="en-US" sz="4000" dirty="0"/>
              <a:t>Creating Strings</a:t>
            </a:r>
          </a:p>
          <a:p>
            <a:pPr lvl="2"/>
            <a:r>
              <a:rPr lang="en-US" sz="4000" dirty="0"/>
              <a:t>Printing Strings</a:t>
            </a:r>
          </a:p>
          <a:p>
            <a:pPr lvl="2"/>
            <a:r>
              <a:rPr lang="en-US" sz="4000" dirty="0"/>
              <a:t>String Indexing and Slicing</a:t>
            </a:r>
          </a:p>
          <a:p>
            <a:pPr lvl="2"/>
            <a:r>
              <a:rPr lang="en-US" sz="4000" dirty="0"/>
              <a:t>String Methods</a:t>
            </a:r>
          </a:p>
          <a:p>
            <a:pPr lvl="2"/>
            <a:r>
              <a:rPr lang="en-US" sz="4000" dirty="0"/>
              <a:t>Print Formatting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89156-058A-49F6-9050-C962B914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87" y="3247146"/>
            <a:ext cx="5496692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Python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242" y="210965"/>
            <a:ext cx="8357292" cy="3036088"/>
          </a:xfrm>
        </p:spPr>
        <p:txBody>
          <a:bodyPr>
            <a:normAutofit fontScale="92500"/>
          </a:bodyPr>
          <a:lstStyle/>
          <a:p>
            <a:pPr lvl="2"/>
            <a:r>
              <a:rPr lang="en-US" sz="4000" dirty="0"/>
              <a:t>Creating Lists</a:t>
            </a:r>
          </a:p>
          <a:p>
            <a:pPr lvl="2"/>
            <a:r>
              <a:rPr lang="en-US" sz="4000" dirty="0"/>
              <a:t>Indexing and Slicing Lists</a:t>
            </a:r>
          </a:p>
          <a:p>
            <a:pPr lvl="2"/>
            <a:r>
              <a:rPr lang="en-US" sz="4000" dirty="0"/>
              <a:t>Basic Lists</a:t>
            </a:r>
          </a:p>
          <a:p>
            <a:pPr lvl="2"/>
            <a:r>
              <a:rPr lang="en-US" sz="4000" dirty="0"/>
              <a:t>Nesting Lists</a:t>
            </a:r>
          </a:p>
          <a:p>
            <a:pPr lvl="2"/>
            <a:r>
              <a:rPr lang="en-US" sz="4000" dirty="0"/>
              <a:t>Introduction to list comprehensions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E28A5-7ECB-4F74-8E77-2BDD60C21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880" y="3157214"/>
            <a:ext cx="7520613" cy="357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7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Python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580" y="294940"/>
            <a:ext cx="8543905" cy="3269353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Constructing a Dictionary</a:t>
            </a:r>
          </a:p>
          <a:p>
            <a:pPr lvl="2"/>
            <a:r>
              <a:rPr lang="en-US" sz="4000" dirty="0"/>
              <a:t>Accessing objects from Dictionaries</a:t>
            </a:r>
          </a:p>
          <a:p>
            <a:pPr lvl="2"/>
            <a:r>
              <a:rPr lang="en-US" sz="4000" dirty="0"/>
              <a:t>Nesting Dictionaries</a:t>
            </a:r>
          </a:p>
          <a:p>
            <a:pPr lvl="2"/>
            <a:r>
              <a:rPr lang="en-US" sz="4000" dirty="0"/>
              <a:t>Basic Dictionary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EFDEF-E092-4021-850E-478D9C8D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405" y="3429000"/>
            <a:ext cx="5990015" cy="32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Python Tuples &amp;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313" y="173643"/>
            <a:ext cx="7315200" cy="2952112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Constructing Tuples</a:t>
            </a:r>
          </a:p>
          <a:p>
            <a:pPr lvl="2"/>
            <a:r>
              <a:rPr lang="en-US" sz="4000" dirty="0"/>
              <a:t>Basic Tuple Methods</a:t>
            </a:r>
          </a:p>
          <a:p>
            <a:pPr lvl="2"/>
            <a:r>
              <a:rPr lang="en-US" sz="4000" dirty="0"/>
              <a:t>Immutability</a:t>
            </a:r>
          </a:p>
          <a:p>
            <a:pPr lvl="2"/>
            <a:r>
              <a:rPr lang="en-US" sz="4000" dirty="0"/>
              <a:t>When to use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49968-C279-4787-B090-05C82EAD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54" y="3040362"/>
            <a:ext cx="5402714" cy="341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10. Python Flow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Flow Control</a:t>
            </a:r>
            <a:br>
              <a:rPr lang="en-US" dirty="0"/>
            </a:br>
            <a:r>
              <a:rPr lang="en-US" dirty="0"/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011" y="864108"/>
            <a:ext cx="8552069" cy="5120640"/>
          </a:xfrm>
        </p:spPr>
        <p:txBody>
          <a:bodyPr>
            <a:normAutofit/>
          </a:bodyPr>
          <a:lstStyle/>
          <a:p>
            <a:r>
              <a:rPr lang="en-US" sz="4400" dirty="0"/>
              <a:t>2. Test Conditions w/if, </a:t>
            </a:r>
            <a:r>
              <a:rPr lang="en-US" sz="4400" dirty="0" err="1"/>
              <a:t>Elif</a:t>
            </a:r>
            <a:r>
              <a:rPr lang="en-US" sz="4400" dirty="0"/>
              <a:t> &amp; Else</a:t>
            </a:r>
          </a:p>
          <a:p>
            <a:r>
              <a:rPr lang="en-US" sz="4400" dirty="0"/>
              <a:t>3. For Loops</a:t>
            </a:r>
          </a:p>
          <a:p>
            <a:r>
              <a:rPr lang="en-US" sz="4400" dirty="0"/>
              <a:t>4. Extending for loops</a:t>
            </a:r>
          </a:p>
          <a:p>
            <a:r>
              <a:rPr lang="en-US" sz="4400" dirty="0"/>
              <a:t>5. Continue, break, else</a:t>
            </a:r>
          </a:p>
          <a:p>
            <a:r>
              <a:rPr lang="en-US" sz="4400" dirty="0"/>
              <a:t>6. Augmented Assignment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6872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Flow Control</a:t>
            </a:r>
            <a:br>
              <a:rPr lang="en-US" dirty="0"/>
            </a:br>
            <a:r>
              <a:rPr lang="en-US" dirty="0"/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011" y="864108"/>
            <a:ext cx="8552069" cy="5120640"/>
          </a:xfrm>
        </p:spPr>
        <p:txBody>
          <a:bodyPr>
            <a:normAutofit/>
          </a:bodyPr>
          <a:lstStyle/>
          <a:p>
            <a:r>
              <a:rPr lang="en-US" sz="4400" dirty="0"/>
              <a:t>7. While Loops</a:t>
            </a:r>
          </a:p>
          <a:p>
            <a:r>
              <a:rPr lang="en-US" sz="4400" dirty="0"/>
              <a:t>8. While Loop Challenge</a:t>
            </a:r>
          </a:p>
          <a:p>
            <a:r>
              <a:rPr lang="en-US" sz="4400" dirty="0"/>
              <a:t>9. Exercise </a:t>
            </a:r>
            <a:r>
              <a:rPr lang="en-US" sz="4400" dirty="0" err="1"/>
              <a:t>Assignemt</a:t>
            </a:r>
            <a:endParaRPr lang="en-US" sz="4400" dirty="0"/>
          </a:p>
          <a:p>
            <a:pPr marL="960120" lvl="2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48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List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198608"/>
          </a:xfrm>
        </p:spPr>
        <p:txBody>
          <a:bodyPr>
            <a:normAutofit/>
          </a:bodyPr>
          <a:lstStyle/>
          <a:p>
            <a:r>
              <a:rPr lang="en-US" sz="4400" dirty="0"/>
              <a:t>Making Lists in HTML</a:t>
            </a:r>
          </a:p>
          <a:p>
            <a:pPr lvl="2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08D0F-7CB2-4351-A1BE-7BE36139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88" y="2553648"/>
            <a:ext cx="4990476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1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Test conditions using if &amp;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5249" y="864108"/>
            <a:ext cx="8609219" cy="3194708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Perform actions based on results</a:t>
            </a:r>
          </a:p>
          <a:p>
            <a:pPr lvl="2"/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957A4-DA6D-46C3-AFF0-D8C5E7A9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902" y="3410012"/>
            <a:ext cx="4220164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3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For loops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5A5F9-B536-443D-AE29-4E3303DF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46" y="2774794"/>
            <a:ext cx="7649643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Extending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Cleaning numbers using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64C4F-5942-4D98-8105-1553DE34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109" y="2967228"/>
            <a:ext cx="5571429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2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Continue, break,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27" y="864108"/>
            <a:ext cx="7732141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Learn how to work with loops</a:t>
            </a:r>
          </a:p>
          <a:p>
            <a:pPr lvl="2"/>
            <a:r>
              <a:rPr lang="en-US" sz="4000" dirty="0"/>
              <a:t>Use else, if and break in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36E2F-9291-42C8-AECE-93CEEDA7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74" y="4544009"/>
            <a:ext cx="5639587" cy="1819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C1283-36AC-49A7-B685-9AB2AFBF7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66" y="2519476"/>
            <a:ext cx="5638095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Augmented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812" y="1291976"/>
            <a:ext cx="8795831" cy="2019051"/>
          </a:xfrm>
        </p:spPr>
        <p:txBody>
          <a:bodyPr>
            <a:normAutofit fontScale="92500" lnSpcReduction="20000"/>
          </a:bodyPr>
          <a:lstStyle/>
          <a:p>
            <a:pPr lvl="2"/>
            <a:endParaRPr lang="en-US" sz="4000" dirty="0"/>
          </a:p>
          <a:p>
            <a:pPr lvl="2"/>
            <a:r>
              <a:rPr lang="en-US" sz="4000" dirty="0"/>
              <a:t>"+=" | "-=" | "*=" | "/=" | "%=" | "**=“</a:t>
            </a:r>
          </a:p>
          <a:p>
            <a:pPr lvl="2"/>
            <a:r>
              <a:rPr lang="en-US" sz="4000" dirty="0"/>
              <a:t>Learn how to use the above expressions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DB6CF-A291-4C4D-878C-F9AAA8C7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39" y="3269729"/>
            <a:ext cx="4337057" cy="303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097" y="398895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While loops with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1D02A-C13E-40C5-B295-AF9676F1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61" y="5234239"/>
            <a:ext cx="4258269" cy="1028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48A69-ACF2-4197-ACCD-823F19B1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61" y="1745059"/>
            <a:ext cx="3709031" cy="30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8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2326961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Create a the program that will allow you as many guesses to pick # a number between 1 and 1000. </a:t>
            </a:r>
          </a:p>
        </p:txBody>
      </p:sp>
    </p:spTree>
    <p:extLst>
      <p:ext uri="{BB962C8B-B14F-4D97-AF65-F5344CB8AC3E}">
        <p14:creationId xmlns:p14="http://schemas.microsoft.com/office/powerpoint/2010/main" val="30776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While Loop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1" y="947325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A programming a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20CF4-7A35-4276-A86C-F856E05EF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66" y="2860101"/>
            <a:ext cx="5171429" cy="2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8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Exercise </a:t>
            </a:r>
            <a:r>
              <a:rPr lang="en-US" dirty="0" err="1"/>
              <a:t>Assignemt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3567933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Create a program that takes an IP address entered at the keyboard</a:t>
            </a:r>
          </a:p>
          <a:p>
            <a:pPr lvl="2"/>
            <a:r>
              <a:rPr lang="en-US" sz="4000" dirty="0"/>
              <a:t> prints out the number of segments it contains, and the length of each segment.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0E1F7-F656-48FA-9578-22AFCED0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577" y="4537499"/>
            <a:ext cx="6564537" cy="18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4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8448"/>
            <a:ext cx="930262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11. Python Lists, Ranges, Tuples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953520"/>
          </a:xfrm>
        </p:spPr>
        <p:txBody>
          <a:bodyPr>
            <a:normAutofit/>
          </a:bodyPr>
          <a:lstStyle/>
          <a:p>
            <a:r>
              <a:rPr lang="en-US" sz="4400" dirty="0"/>
              <a:t>Add links</a:t>
            </a:r>
          </a:p>
          <a:p>
            <a:r>
              <a:rPr lang="en-US" sz="4400" dirty="0"/>
              <a:t>Add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CC65E-30BD-4571-80DB-37DCE1247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363" y="1182023"/>
            <a:ext cx="4081919" cy="45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Lists, Ranges, Tuples</a:t>
            </a:r>
            <a:br>
              <a:rPr lang="en-US" dirty="0"/>
            </a:br>
            <a:r>
              <a:rPr lang="en-US" dirty="0"/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011" y="864108"/>
            <a:ext cx="8552069" cy="5120640"/>
          </a:xfrm>
        </p:spPr>
        <p:txBody>
          <a:bodyPr>
            <a:normAutofit/>
          </a:bodyPr>
          <a:lstStyle/>
          <a:p>
            <a:r>
              <a:rPr lang="en-US" sz="4400" dirty="0"/>
              <a:t>2. Intro to Lists</a:t>
            </a:r>
          </a:p>
          <a:p>
            <a:r>
              <a:rPr lang="en-US" sz="4400" dirty="0"/>
              <a:t>3. Lists</a:t>
            </a:r>
          </a:p>
          <a:p>
            <a:r>
              <a:rPr lang="en-US" sz="4400" dirty="0"/>
              <a:t>4. List Exercise</a:t>
            </a:r>
          </a:p>
          <a:p>
            <a:r>
              <a:rPr lang="en-US" sz="4400" dirty="0"/>
              <a:t>5. Iterators</a:t>
            </a:r>
          </a:p>
          <a:p>
            <a:r>
              <a:rPr lang="en-US" sz="4400" dirty="0"/>
              <a:t>6. Ranges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38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Lists, Ranges, Tuples</a:t>
            </a:r>
            <a:br>
              <a:rPr lang="en-US" dirty="0"/>
            </a:br>
            <a:r>
              <a:rPr lang="en-US" dirty="0"/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011" y="864108"/>
            <a:ext cx="8552069" cy="5120640"/>
          </a:xfrm>
        </p:spPr>
        <p:txBody>
          <a:bodyPr>
            <a:normAutofit/>
          </a:bodyPr>
          <a:lstStyle/>
          <a:p>
            <a:r>
              <a:rPr lang="en-US" sz="4400" dirty="0"/>
              <a:t>7. Slices</a:t>
            </a:r>
          </a:p>
          <a:p>
            <a:r>
              <a:rPr lang="en-US" sz="4400" dirty="0"/>
              <a:t>8. Tuples</a:t>
            </a:r>
          </a:p>
          <a:p>
            <a:r>
              <a:rPr lang="en-US" sz="4400" dirty="0"/>
              <a:t>9. Tuples Continued</a:t>
            </a:r>
          </a:p>
          <a:p>
            <a:r>
              <a:rPr lang="en-US" sz="4400" dirty="0"/>
              <a:t>10. Advanced Exercise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9623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Intro to Lists</a:t>
            </a:r>
            <a:br>
              <a:rPr lang="en-US" dirty="0"/>
            </a:br>
            <a:r>
              <a:rPr lang="en-US" dirty="0"/>
              <a:t>3. Lists</a:t>
            </a:r>
            <a:br>
              <a:rPr lang="en-US" dirty="0"/>
            </a:br>
            <a:r>
              <a:rPr lang="en-US" dirty="0"/>
              <a:t>4. List Exercise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5" y="1022729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Sort, append, count, extend </a:t>
            </a:r>
          </a:p>
          <a:p>
            <a:pPr lvl="2"/>
            <a:r>
              <a:rPr lang="en-US" sz="4000" dirty="0"/>
              <a:t>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FD1E1-43F9-4AEF-BAD4-3D5FE6B4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543" y="4791333"/>
            <a:ext cx="5123809" cy="20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14D27-5970-45E9-BFF5-EE6494692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543" y="2735270"/>
            <a:ext cx="5542819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595" y="1209341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Iterating through lists</a:t>
            </a:r>
          </a:p>
        </p:txBody>
      </p:sp>
    </p:spTree>
    <p:extLst>
      <p:ext uri="{BB962C8B-B14F-4D97-AF65-F5344CB8AC3E}">
        <p14:creationId xmlns:p14="http://schemas.microsoft.com/office/powerpoint/2010/main" val="23655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5" y="1022728"/>
            <a:ext cx="7315200" cy="3829189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Learn what a range is</a:t>
            </a:r>
          </a:p>
          <a:p>
            <a:pPr lvl="2"/>
            <a:r>
              <a:rPr lang="en-US" sz="4000" dirty="0"/>
              <a:t>Iterate a list</a:t>
            </a:r>
          </a:p>
          <a:p>
            <a:pPr lvl="2"/>
            <a:r>
              <a:rPr lang="en-US" sz="4000" dirty="0"/>
              <a:t>Nested comprehensions</a:t>
            </a:r>
          </a:p>
          <a:p>
            <a:pPr lvl="2"/>
            <a:r>
              <a:rPr lang="en-US" sz="4000" dirty="0"/>
              <a:t>Check whether a number is in a range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945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5" y="1022728"/>
            <a:ext cx="7315200" cy="2690855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Index and slice lists</a:t>
            </a:r>
          </a:p>
          <a:p>
            <a:pPr lvl="2"/>
            <a:r>
              <a:rPr lang="en-US" sz="4000" dirty="0"/>
              <a:t>Manipulate sequences</a:t>
            </a:r>
          </a:p>
          <a:p>
            <a:pPr lvl="2"/>
            <a:r>
              <a:rPr lang="en-US" sz="4000" dirty="0"/>
              <a:t>Printing lists by using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90CAE-DE0A-4922-9C14-481A1588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577" y="4254759"/>
            <a:ext cx="8288379" cy="17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0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Tuples</a:t>
            </a:r>
            <a:br>
              <a:rPr lang="en-US" dirty="0"/>
            </a:br>
            <a:r>
              <a:rPr lang="en-US" dirty="0"/>
              <a:t>9. Tuples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5" y="1022729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How to work with tuples</a:t>
            </a:r>
          </a:p>
          <a:p>
            <a:pPr lvl="2"/>
            <a:r>
              <a:rPr lang="en-US" sz="4000" dirty="0"/>
              <a:t> Discuss hashing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CD3CB-2CDA-4753-99E5-42AB005B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806" y="3294459"/>
            <a:ext cx="3591426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Advanced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5" y="1022729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Fibonacci sequence exercise</a:t>
            </a:r>
          </a:p>
          <a:p>
            <a:pPr lvl="2"/>
            <a:r>
              <a:rPr lang="en-US" sz="4000" dirty="0"/>
              <a:t>Music Album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E1DA3-77DA-4967-82C0-1D98B57F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31" y="4509461"/>
            <a:ext cx="4877481" cy="2000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68602-7704-4089-A319-82AB03EEE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031" y="2656979"/>
            <a:ext cx="3673357" cy="181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8448"/>
            <a:ext cx="930262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12. Python Dictionaries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1.Dictionaries and Sets</a:t>
            </a:r>
            <a:br>
              <a:rPr lang="en-US" dirty="0"/>
            </a:br>
            <a:r>
              <a:rPr lang="en-US" dirty="0"/>
              <a:t>2.Dictionaries continued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5" y="1022729"/>
            <a:ext cx="7315200" cy="298943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Constructing a Dictionaries</a:t>
            </a:r>
          </a:p>
          <a:p>
            <a:pPr lvl="2"/>
            <a:r>
              <a:rPr lang="en-US" sz="4000" dirty="0"/>
              <a:t>Accessing Objects</a:t>
            </a:r>
          </a:p>
          <a:p>
            <a:pPr lvl="2"/>
            <a:r>
              <a:rPr lang="en-US" sz="4000" dirty="0"/>
              <a:t>Nesting Dictionaries</a:t>
            </a:r>
          </a:p>
          <a:p>
            <a:pPr lvl="2"/>
            <a:r>
              <a:rPr lang="en-US" sz="4000" dirty="0"/>
              <a:t>Basic Dictionary Methods</a:t>
            </a:r>
          </a:p>
        </p:txBody>
      </p:sp>
    </p:spTree>
    <p:extLst>
      <p:ext uri="{BB962C8B-B14F-4D97-AF65-F5344CB8AC3E}">
        <p14:creationId xmlns:p14="http://schemas.microsoft.com/office/powerpoint/2010/main" val="126226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D3F6AC-AB03-4407-BA21-D6C5231BB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5264" y="1819368"/>
            <a:ext cx="6188795" cy="2991251"/>
          </a:xfrm>
        </p:spPr>
      </p:pic>
    </p:spTree>
    <p:extLst>
      <p:ext uri="{BB962C8B-B14F-4D97-AF65-F5344CB8AC3E}">
        <p14:creationId xmlns:p14="http://schemas.microsoft.com/office/powerpoint/2010/main" val="15832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8448"/>
            <a:ext cx="930262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13. Python Input and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1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Python Input and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5" y="1022729"/>
            <a:ext cx="7315200" cy="144988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Read from text file</a:t>
            </a:r>
          </a:p>
          <a:p>
            <a:pPr lvl="2"/>
            <a:r>
              <a:rPr lang="en-US" sz="4000" dirty="0"/>
              <a:t>Save as a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F5E52-77D5-4DDC-96ED-C9063B9C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946" y="3424428"/>
            <a:ext cx="5344271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6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8448"/>
            <a:ext cx="930262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14. Methods and Functions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Functions in Python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05" y="1022728"/>
            <a:ext cx="7315200" cy="4958193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2.Methods</a:t>
            </a:r>
          </a:p>
          <a:p>
            <a:pPr lvl="2"/>
            <a:r>
              <a:rPr lang="en-US" sz="4000" dirty="0"/>
              <a:t>3. Functions</a:t>
            </a:r>
          </a:p>
          <a:p>
            <a:pPr lvl="2"/>
            <a:r>
              <a:rPr lang="en-US" sz="4000" dirty="0"/>
              <a:t>4. Decorators</a:t>
            </a:r>
          </a:p>
          <a:p>
            <a:pPr lvl="2"/>
            <a:r>
              <a:rPr lang="en-US" sz="4000" dirty="0"/>
              <a:t>5. Scope</a:t>
            </a:r>
          </a:p>
          <a:p>
            <a:pPr lvl="2"/>
            <a:r>
              <a:rPr lang="en-US" sz="4000" dirty="0"/>
              <a:t>6. Advanced Methods</a:t>
            </a:r>
          </a:p>
        </p:txBody>
      </p:sp>
    </p:spTree>
    <p:extLst>
      <p:ext uri="{BB962C8B-B14F-4D97-AF65-F5344CB8AC3E}">
        <p14:creationId xmlns:p14="http://schemas.microsoft.com/office/powerpoint/2010/main" val="41246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595" y="1209340"/>
            <a:ext cx="7315200" cy="3446636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Functions built into objects</a:t>
            </a:r>
          </a:p>
          <a:p>
            <a:pPr lvl="2"/>
            <a:r>
              <a:rPr lang="en-US" sz="4000" dirty="0"/>
              <a:t>Objects can do methods</a:t>
            </a:r>
          </a:p>
          <a:p>
            <a:pPr lvl="2"/>
            <a:r>
              <a:rPr lang="en-US" sz="4000" dirty="0"/>
              <a:t>Instance Methods</a:t>
            </a:r>
          </a:p>
          <a:p>
            <a:pPr lvl="2"/>
            <a:r>
              <a:rPr lang="en-US" sz="4000" dirty="0"/>
              <a:t>Class Methods</a:t>
            </a:r>
          </a:p>
        </p:txBody>
      </p:sp>
    </p:spTree>
    <p:extLst>
      <p:ext uri="{BB962C8B-B14F-4D97-AF65-F5344CB8AC3E}">
        <p14:creationId xmlns:p14="http://schemas.microsoft.com/office/powerpoint/2010/main" val="272060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595" y="1209340"/>
            <a:ext cx="8811034" cy="4818235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Functions can do stuff</a:t>
            </a:r>
          </a:p>
          <a:p>
            <a:pPr lvl="2"/>
            <a:r>
              <a:rPr lang="en-US" sz="4000" dirty="0"/>
              <a:t>Pass arguments to Functions</a:t>
            </a:r>
          </a:p>
          <a:p>
            <a:pPr lvl="2"/>
            <a:r>
              <a:rPr lang="en-US" sz="4000" dirty="0"/>
              <a:t>Rules of writing good Functions</a:t>
            </a:r>
          </a:p>
        </p:txBody>
      </p:sp>
    </p:spTree>
    <p:extLst>
      <p:ext uri="{BB962C8B-B14F-4D97-AF65-F5344CB8AC3E}">
        <p14:creationId xmlns:p14="http://schemas.microsoft.com/office/powerpoint/2010/main" val="344056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595" y="1209341"/>
            <a:ext cx="7315200" cy="4137100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Software design patterns</a:t>
            </a:r>
          </a:p>
          <a:p>
            <a:pPr lvl="2"/>
            <a:r>
              <a:rPr lang="en-US" sz="4000" dirty="0"/>
              <a:t>Alter the functionality of methods, function</a:t>
            </a:r>
          </a:p>
          <a:p>
            <a:pPr lvl="2"/>
            <a:r>
              <a:rPr lang="en-US" sz="4000" dirty="0"/>
              <a:t>Class decorators</a:t>
            </a:r>
          </a:p>
          <a:p>
            <a:pPr lvl="2"/>
            <a:r>
              <a:rPr lang="en-US" sz="4000" dirty="0"/>
              <a:t>Decorator Chain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6198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595" y="1209341"/>
            <a:ext cx="7315200" cy="3437304"/>
          </a:xfrm>
        </p:spPr>
        <p:txBody>
          <a:bodyPr>
            <a:normAutofit lnSpcReduction="10000"/>
          </a:bodyPr>
          <a:lstStyle/>
          <a:p>
            <a:pPr lvl="2"/>
            <a:r>
              <a:rPr lang="en-US" sz="4000" dirty="0"/>
              <a:t>Local vs global</a:t>
            </a:r>
          </a:p>
          <a:p>
            <a:pPr lvl="2"/>
            <a:r>
              <a:rPr lang="en-US" sz="4000" dirty="0"/>
              <a:t>LEGB rule</a:t>
            </a:r>
          </a:p>
          <a:p>
            <a:pPr lvl="3"/>
            <a:r>
              <a:rPr lang="en-US" sz="3800" dirty="0"/>
              <a:t>Local</a:t>
            </a:r>
          </a:p>
          <a:p>
            <a:pPr lvl="3"/>
            <a:r>
              <a:rPr lang="en-US" sz="3800" dirty="0"/>
              <a:t>Enclosing</a:t>
            </a:r>
          </a:p>
          <a:p>
            <a:pPr lvl="3"/>
            <a:r>
              <a:rPr lang="en-US" sz="3800" dirty="0"/>
              <a:t>Global</a:t>
            </a:r>
          </a:p>
          <a:p>
            <a:pPr lvl="3"/>
            <a:r>
              <a:rPr lang="en-US" sz="3800" dirty="0"/>
              <a:t>Built In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371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7FE-AB68-4C3B-9576-83CE36E6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Advanced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E41F-8545-4127-BD2E-559359B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595" y="1209341"/>
            <a:ext cx="7315200" cy="2681524"/>
          </a:xfrm>
        </p:spPr>
        <p:txBody>
          <a:bodyPr>
            <a:normAutofit/>
          </a:bodyPr>
          <a:lstStyle/>
          <a:p>
            <a:pPr lvl="2"/>
            <a:r>
              <a:rPr lang="en-US" sz="4000" dirty="0"/>
              <a:t>Instance Methods</a:t>
            </a:r>
          </a:p>
          <a:p>
            <a:pPr lvl="2"/>
            <a:r>
              <a:rPr lang="en-US" sz="4000" dirty="0"/>
              <a:t>Static Methods</a:t>
            </a:r>
          </a:p>
          <a:p>
            <a:pPr lvl="2"/>
            <a:r>
              <a:rPr lang="en-US" sz="4000" dirty="0"/>
              <a:t>User defined Methods</a:t>
            </a:r>
          </a:p>
          <a:p>
            <a:pPr lvl="2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603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05F-1DBE-4C80-91FA-EC134791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8448"/>
            <a:ext cx="930262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15. Object Oriented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15F22-29C2-49AE-8286-EFBD94180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BC51-29FA-4771-99E6-E4FF389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06287"/>
            <a:ext cx="6441649" cy="8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3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4085</TotalTime>
  <Words>2152</Words>
  <Application>Microsoft Office PowerPoint</Application>
  <PresentationFormat>Widescreen</PresentationFormat>
  <Paragraphs>654</Paragraphs>
  <Slides>159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2" baseType="lpstr">
      <vt:lpstr>Corbel</vt:lpstr>
      <vt:lpstr>Wingdings 2</vt:lpstr>
      <vt:lpstr>Frame</vt:lpstr>
      <vt:lpstr>3.HTML</vt:lpstr>
      <vt:lpstr>HTML Lecture Contents</vt:lpstr>
      <vt:lpstr>Lecture Contents Continued</vt:lpstr>
      <vt:lpstr>2. Intro To HTML</vt:lpstr>
      <vt:lpstr>3. Headers and Paragraphs</vt:lpstr>
      <vt:lpstr>4. Divs &amp; Spans</vt:lpstr>
      <vt:lpstr>5. List Types</vt:lpstr>
      <vt:lpstr>6. Attributes</vt:lpstr>
      <vt:lpstr>7.Tables</vt:lpstr>
      <vt:lpstr>8. Forms &amp;  9. Forms legend</vt:lpstr>
      <vt:lpstr>10. Buttons Forms</vt:lpstr>
      <vt:lpstr>11. Table Quiz</vt:lpstr>
      <vt:lpstr>4.CSS</vt:lpstr>
      <vt:lpstr>CSS Lecture Subjects</vt:lpstr>
      <vt:lpstr>CSS Lecture Subjects cont.</vt:lpstr>
      <vt:lpstr>2.CSS Colors</vt:lpstr>
      <vt:lpstr>3. CSS Background</vt:lpstr>
      <vt:lpstr>4. CSS id Classes</vt:lpstr>
      <vt:lpstr>5. CSS Specificity</vt:lpstr>
      <vt:lpstr>6. CSS Chrome Console</vt:lpstr>
      <vt:lpstr>7. Web Fonts</vt:lpstr>
      <vt:lpstr>8. Box Model</vt:lpstr>
      <vt:lpstr>5.Bootstrap</vt:lpstr>
      <vt:lpstr>Bootstrap Lecture Contents</vt:lpstr>
      <vt:lpstr>2. Intro to Bootstrap </vt:lpstr>
      <vt:lpstr>3. Bootstrap Forms</vt:lpstr>
      <vt:lpstr>4. Bootstrap Navbar</vt:lpstr>
      <vt:lpstr>5. Bootstrap Grids</vt:lpstr>
      <vt:lpstr>6. Test Project</vt:lpstr>
      <vt:lpstr>6. Javascript</vt:lpstr>
      <vt:lpstr>Javascript Lecture Contents</vt:lpstr>
      <vt:lpstr>Javascript Lecture Contents [continued]</vt:lpstr>
      <vt:lpstr>Javascript Lecture Contents [continued]</vt:lpstr>
      <vt:lpstr>2. JS variables &amp; console</vt:lpstr>
      <vt:lpstr>3. JS to HTML</vt:lpstr>
      <vt:lpstr>4. JS operators</vt:lpstr>
      <vt:lpstr>5. JS control flow</vt:lpstr>
      <vt:lpstr>6. JS while loops</vt:lpstr>
      <vt:lpstr>7. JS for loops</vt:lpstr>
      <vt:lpstr>8. JS exercises</vt:lpstr>
      <vt:lpstr>9. JS exercises solutions</vt:lpstr>
      <vt:lpstr>10. JS functions</vt:lpstr>
      <vt:lpstr>11. JS function exercises</vt:lpstr>
      <vt:lpstr>12. JS functions solutions</vt:lpstr>
      <vt:lpstr>13. JS functions arrays</vt:lpstr>
      <vt:lpstr>14. JS objects</vt:lpstr>
      <vt:lpstr>15. JS objects exercises</vt:lpstr>
      <vt:lpstr>16. JS object answers</vt:lpstr>
      <vt:lpstr>7. DOM</vt:lpstr>
      <vt:lpstr>DOM Lecture Contents</vt:lpstr>
      <vt:lpstr>2. DOM console</vt:lpstr>
      <vt:lpstr>3. DOM console Part 2</vt:lpstr>
      <vt:lpstr>4. Event Listeners</vt:lpstr>
      <vt:lpstr>5. Game project</vt:lpstr>
      <vt:lpstr>8. Introduction to jQuery</vt:lpstr>
      <vt:lpstr>jQuery Lecture Contents</vt:lpstr>
      <vt:lpstr>2. intro to jQuery</vt:lpstr>
      <vt:lpstr>3. jQuery Events</vt:lpstr>
      <vt:lpstr>4. jQuery Projects</vt:lpstr>
      <vt:lpstr>9. Python</vt:lpstr>
      <vt:lpstr>Python Lecture Contents</vt:lpstr>
      <vt:lpstr>2. Python Numbers</vt:lpstr>
      <vt:lpstr>3. Python Strings</vt:lpstr>
      <vt:lpstr>4. Python Lists</vt:lpstr>
      <vt:lpstr>5. Python Dictionaries</vt:lpstr>
      <vt:lpstr>6. Python Tuples &amp; Booleans</vt:lpstr>
      <vt:lpstr>10. Python Flow Control</vt:lpstr>
      <vt:lpstr>Python Flow Control Lecture Contents</vt:lpstr>
      <vt:lpstr>Python Flow Control Lecture Contents</vt:lpstr>
      <vt:lpstr>2. Test conditions using if &amp; else</vt:lpstr>
      <vt:lpstr>3. For Loops</vt:lpstr>
      <vt:lpstr>4. Extending for loops</vt:lpstr>
      <vt:lpstr>5. Continue, break, else</vt:lpstr>
      <vt:lpstr>6. Augmented Assignment</vt:lpstr>
      <vt:lpstr>7. While Loops</vt:lpstr>
      <vt:lpstr>7. While Loops</vt:lpstr>
      <vt:lpstr>8. While Loop Challenge</vt:lpstr>
      <vt:lpstr>9. Exercise Assignemt</vt:lpstr>
      <vt:lpstr>11. Python Lists, Ranges, Tuples</vt:lpstr>
      <vt:lpstr>Python Lists, Ranges, Tuples Lecture Contents</vt:lpstr>
      <vt:lpstr>Python Lists, Ranges, Tuples Lecture Contents</vt:lpstr>
      <vt:lpstr>2. Intro to Lists 3. Lists 4. List Exercise  </vt:lpstr>
      <vt:lpstr>5. Iterators</vt:lpstr>
      <vt:lpstr>6. Ranges</vt:lpstr>
      <vt:lpstr>7. Slices</vt:lpstr>
      <vt:lpstr>8. Tuples 9. Tuples continued</vt:lpstr>
      <vt:lpstr>10. Advanced Exercises</vt:lpstr>
      <vt:lpstr>12. Python Dictionaries</vt:lpstr>
      <vt:lpstr>1.Dictionaries and Sets 2.Dictionaries continued </vt:lpstr>
      <vt:lpstr>13. Python Input and Output</vt:lpstr>
      <vt:lpstr>2. Python Input and output</vt:lpstr>
      <vt:lpstr>14. Methods and Functions in Python</vt:lpstr>
      <vt:lpstr>Methods and Functions in Python Contents</vt:lpstr>
      <vt:lpstr>2. Methods</vt:lpstr>
      <vt:lpstr>3. Functions</vt:lpstr>
      <vt:lpstr>4. Decorators</vt:lpstr>
      <vt:lpstr>5. Scope</vt:lpstr>
      <vt:lpstr>6. Advanced Methods</vt:lpstr>
      <vt:lpstr>15. Object Oriented Programming</vt:lpstr>
      <vt:lpstr>Object Oriented Programming Contents</vt:lpstr>
      <vt:lpstr>2. Object Oriented Programming</vt:lpstr>
      <vt:lpstr>3. Inheritance, Composition</vt:lpstr>
      <vt:lpstr>16. Statistics Projects</vt:lpstr>
      <vt:lpstr>Statistics Projects Contents</vt:lpstr>
      <vt:lpstr>1. Descriptive Statistics Contents</vt:lpstr>
      <vt:lpstr>2.Classical Inference Proportions Contents</vt:lpstr>
      <vt:lpstr>3. Classical InferenceMeans Contents</vt:lpstr>
      <vt:lpstr>17. Bayesian Projects</vt:lpstr>
      <vt:lpstr>Bayesian Projects Contents</vt:lpstr>
      <vt:lpstr>4. Bayesian Analysis</vt:lpstr>
      <vt:lpstr>5. Bayesian Inference Proportions</vt:lpstr>
      <vt:lpstr>6. Bayesian Inference Means</vt:lpstr>
      <vt:lpstr>7. Correlations</vt:lpstr>
      <vt:lpstr>18. Machine Learning Introduction</vt:lpstr>
      <vt:lpstr>Machine Learning  Introduction  Contents</vt:lpstr>
      <vt:lpstr>8. Machine Learning Principles</vt:lpstr>
      <vt:lpstr>9. Training ML models</vt:lpstr>
      <vt:lpstr>10. Evaluating Model Results</vt:lpstr>
      <vt:lpstr>19. Deep Learning Projects</vt:lpstr>
      <vt:lpstr>Deep Learning       Content</vt:lpstr>
      <vt:lpstr>Deep Learning       Content</vt:lpstr>
      <vt:lpstr>Deep Learning       Content</vt:lpstr>
      <vt:lpstr>11. KNN</vt:lpstr>
      <vt:lpstr>12. Decision Tree</vt:lpstr>
      <vt:lpstr>13. Random Forests</vt:lpstr>
      <vt:lpstr>14. OLS</vt:lpstr>
      <vt:lpstr>15. Evaluating Linear Model</vt:lpstr>
      <vt:lpstr>16. Ridge Regression</vt:lpstr>
      <vt:lpstr>17.  LASSO Regression</vt:lpstr>
      <vt:lpstr>18. Interpolation</vt:lpstr>
      <vt:lpstr>19. Perceptron Basic</vt:lpstr>
      <vt:lpstr>20.  Training Neural Network</vt:lpstr>
      <vt:lpstr>21. Regression Neural Network</vt:lpstr>
      <vt:lpstr>22. Clustering</vt:lpstr>
      <vt:lpstr>23. Evaluating Cluster Model</vt:lpstr>
      <vt:lpstr>24. kMeans</vt:lpstr>
      <vt:lpstr>25. Hierarchal</vt:lpstr>
      <vt:lpstr>26. Spectral</vt:lpstr>
      <vt:lpstr>27. PCA</vt:lpstr>
      <vt:lpstr>28. SVD</vt:lpstr>
      <vt:lpstr>29. Low Dimensional </vt:lpstr>
      <vt:lpstr>20. Machine Learning AI</vt:lpstr>
      <vt:lpstr>Machine Learning AI Contents</vt:lpstr>
      <vt:lpstr>Machine Learning AI Contents</vt:lpstr>
      <vt:lpstr>1. Machine Learning</vt:lpstr>
      <vt:lpstr>2. Training Algorithm</vt:lpstr>
      <vt:lpstr>3. SciKit</vt:lpstr>
      <vt:lpstr>4. Data Preprocessing</vt:lpstr>
      <vt:lpstr>5. Dimesionality Reduction</vt:lpstr>
      <vt:lpstr>6. Hyperparameter Optimization</vt:lpstr>
      <vt:lpstr>7. Ensemble Learning </vt:lpstr>
      <vt:lpstr>8. Sentiment Analysis</vt:lpstr>
      <vt:lpstr>9.  Regression Analysis</vt:lpstr>
      <vt:lpstr>10. Cluster Analysis</vt:lpstr>
      <vt:lpstr>11. Artificial Neural Networks</vt:lpstr>
      <vt:lpstr>12. TensorFlow</vt:lpstr>
      <vt:lpstr>13. TensorFlow Workshop</vt:lpstr>
      <vt:lpstr>14. Convolutional Neural Networks</vt:lpstr>
      <vt:lpstr>15. Recurrent Neural Networks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3.HTML</dc:title>
  <dc:creator>Gopal Shangari</dc:creator>
  <cp:lastModifiedBy>Gopal Shangari</cp:lastModifiedBy>
  <cp:revision>80</cp:revision>
  <dcterms:created xsi:type="dcterms:W3CDTF">2018-04-29T00:57:51Z</dcterms:created>
  <dcterms:modified xsi:type="dcterms:W3CDTF">2018-05-09T04:01:04Z</dcterms:modified>
</cp:coreProperties>
</file>